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9" r:id="rId2"/>
    <p:sldId id="260" r:id="rId3"/>
    <p:sldId id="292" r:id="rId4"/>
    <p:sldId id="3366" r:id="rId5"/>
    <p:sldId id="3374" r:id="rId6"/>
    <p:sldId id="3373" r:id="rId7"/>
    <p:sldId id="3370" r:id="rId8"/>
    <p:sldId id="3346" r:id="rId9"/>
    <p:sldId id="3375" r:id="rId10"/>
    <p:sldId id="3377" r:id="rId11"/>
    <p:sldId id="3376" r:id="rId12"/>
    <p:sldId id="3378" r:id="rId13"/>
    <p:sldId id="3379" r:id="rId14"/>
    <p:sldId id="3369" r:id="rId15"/>
    <p:sldId id="3129" r:id="rId16"/>
    <p:sldId id="3360" r:id="rId17"/>
    <p:sldId id="3368" r:id="rId18"/>
    <p:sldId id="3380" r:id="rId19"/>
    <p:sldId id="3348" r:id="rId20"/>
    <p:sldId id="3381" r:id="rId21"/>
    <p:sldId id="951" r:id="rId22"/>
    <p:sldId id="3352" r:id="rId23"/>
    <p:sldId id="3361" r:id="rId24"/>
    <p:sldId id="3382" r:id="rId25"/>
    <p:sldId id="3353" r:id="rId26"/>
    <p:sldId id="3371" r:id="rId27"/>
  </p:sldIdLst>
  <p:sldSz cx="12192000" cy="68580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2726"/>
    <a:srgbClr val="810101"/>
    <a:srgbClr val="8D0202"/>
    <a:srgbClr val="F1D585"/>
    <a:srgbClr val="AE0C00"/>
    <a:srgbClr val="AE2932"/>
    <a:srgbClr val="FE6F5F"/>
    <a:srgbClr val="DEA900"/>
    <a:srgbClr val="DACEC4"/>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3883" autoAdjust="0"/>
  </p:normalViewPr>
  <p:slideViewPr>
    <p:cSldViewPr snapToGrid="0">
      <p:cViewPr varScale="1">
        <p:scale>
          <a:sx n="106" d="100"/>
          <a:sy n="106" d="100"/>
        </p:scale>
        <p:origin x="360" y="9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80"/>
      </c:doughnutChart>
    </c:plotArea>
    <c:plotVisOnly val="1"/>
    <c:dispBlanksAs val="zero"/>
    <c:showDLblsOverMax val="0"/>
  </c:chart>
  <c:spPr>
    <a:ln>
      <a:noFill/>
    </a:ln>
  </c:spPr>
  <c:txPr>
    <a:bodyPr/>
    <a:lstStyle/>
    <a:p>
      <a:pPr rtl="0">
        <a:defRPr sz="1800" baseline="-25000">
          <a:latin typeface="Source Han Serif SC" panose="02020400000000000000" pitchFamily="18" charset="-122"/>
          <a:ea typeface="Source Han Serif SC" panose="02020400000000000000" pitchFamily="18" charset="-122"/>
          <a:sym typeface="Source Han Serif SC" panose="02020400000000000000" pitchFamily="18"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68B76-7C04-4F8E-8E41-748E297F3667}" type="datetimeFigureOut">
              <a:rPr lang="zh-CN" altLang="en-US" smtClean="0"/>
              <a:t>2023/3/2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6EACB-0910-4EF6-BA16-2204A73DE11C}" type="slidenum">
              <a:rPr lang="zh-CN" altLang="en-US" smtClean="0"/>
              <a:t>‹#›</a:t>
            </a:fld>
            <a:endParaRPr lang="zh-CN" altLang="en-US"/>
          </a:p>
        </p:txBody>
      </p:sp>
    </p:spTree>
    <p:extLst>
      <p:ext uri="{BB962C8B-B14F-4D97-AF65-F5344CB8AC3E}">
        <p14:creationId xmlns:p14="http://schemas.microsoft.com/office/powerpoint/2010/main" val="4073946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1</a:t>
            </a:fld>
            <a:endParaRPr lang="zh-CN" altLang="en-US"/>
          </a:p>
        </p:txBody>
      </p:sp>
    </p:spTree>
    <p:extLst>
      <p:ext uri="{BB962C8B-B14F-4D97-AF65-F5344CB8AC3E}">
        <p14:creationId xmlns:p14="http://schemas.microsoft.com/office/powerpoint/2010/main" val="1097997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3267361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4090362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2403326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80135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14</a:t>
            </a:fld>
            <a:endParaRPr lang="zh-CN" altLang="en-US"/>
          </a:p>
        </p:txBody>
      </p:sp>
    </p:spTree>
    <p:extLst>
      <p:ext uri="{BB962C8B-B14F-4D97-AF65-F5344CB8AC3E}">
        <p14:creationId xmlns:p14="http://schemas.microsoft.com/office/powerpoint/2010/main" val="357554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2703478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3113881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17</a:t>
            </a:fld>
            <a:endParaRPr lang="zh-CN" altLang="en-US"/>
          </a:p>
        </p:txBody>
      </p:sp>
    </p:spTree>
    <p:extLst>
      <p:ext uri="{BB962C8B-B14F-4D97-AF65-F5344CB8AC3E}">
        <p14:creationId xmlns:p14="http://schemas.microsoft.com/office/powerpoint/2010/main" val="262093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571605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19</a:t>
            </a:fld>
            <a:endParaRPr lang="zh-CN" altLang="en-US"/>
          </a:p>
        </p:txBody>
      </p:sp>
    </p:spTree>
    <p:extLst>
      <p:ext uri="{BB962C8B-B14F-4D97-AF65-F5344CB8AC3E}">
        <p14:creationId xmlns:p14="http://schemas.microsoft.com/office/powerpoint/2010/main" val="140112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2</a:t>
            </a:fld>
            <a:endParaRPr lang="zh-CN" altLang="en-US"/>
          </a:p>
        </p:txBody>
      </p:sp>
    </p:spTree>
    <p:extLst>
      <p:ext uri="{BB962C8B-B14F-4D97-AF65-F5344CB8AC3E}">
        <p14:creationId xmlns:p14="http://schemas.microsoft.com/office/powerpoint/2010/main" val="2259758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extLst>
      <p:ext uri="{BB962C8B-B14F-4D97-AF65-F5344CB8AC3E}">
        <p14:creationId xmlns:p14="http://schemas.microsoft.com/office/powerpoint/2010/main" val="2550832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21</a:t>
            </a:fld>
            <a:endParaRPr lang="zh-CN" altLang="en-US"/>
          </a:p>
        </p:txBody>
      </p:sp>
    </p:spTree>
    <p:extLst>
      <p:ext uri="{BB962C8B-B14F-4D97-AF65-F5344CB8AC3E}">
        <p14:creationId xmlns:p14="http://schemas.microsoft.com/office/powerpoint/2010/main" val="339402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pPr/>
              <a:t>22</a:t>
            </a:fld>
            <a:endParaRPr lang="zh-CN" altLang="en-US"/>
          </a:p>
        </p:txBody>
      </p:sp>
    </p:spTree>
    <p:extLst>
      <p:ext uri="{BB962C8B-B14F-4D97-AF65-F5344CB8AC3E}">
        <p14:creationId xmlns:p14="http://schemas.microsoft.com/office/powerpoint/2010/main" val="389164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3077958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290613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25</a:t>
            </a:fld>
            <a:endParaRPr lang="zh-CN" altLang="en-US"/>
          </a:p>
        </p:txBody>
      </p:sp>
    </p:spTree>
    <p:extLst>
      <p:ext uri="{BB962C8B-B14F-4D97-AF65-F5344CB8AC3E}">
        <p14:creationId xmlns:p14="http://schemas.microsoft.com/office/powerpoint/2010/main" val="2710704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26</a:t>
            </a:fld>
            <a:endParaRPr lang="zh-CN" altLang="en-US"/>
          </a:p>
        </p:txBody>
      </p:sp>
    </p:spTree>
    <p:extLst>
      <p:ext uri="{BB962C8B-B14F-4D97-AF65-F5344CB8AC3E}">
        <p14:creationId xmlns:p14="http://schemas.microsoft.com/office/powerpoint/2010/main" val="2736972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3</a:t>
            </a:fld>
            <a:endParaRPr lang="zh-CN" altLang="en-US"/>
          </a:p>
        </p:txBody>
      </p:sp>
    </p:spTree>
    <p:extLst>
      <p:ext uri="{BB962C8B-B14F-4D97-AF65-F5344CB8AC3E}">
        <p14:creationId xmlns:p14="http://schemas.microsoft.com/office/powerpoint/2010/main" val="340723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周洋到此一游！（全球某工商版）</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67262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106358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6</a:t>
            </a:fld>
            <a:endParaRPr lang="zh-CN" altLang="en-US"/>
          </a:p>
        </p:txBody>
      </p:sp>
    </p:spTree>
    <p:extLst>
      <p:ext uri="{BB962C8B-B14F-4D97-AF65-F5344CB8AC3E}">
        <p14:creationId xmlns:p14="http://schemas.microsoft.com/office/powerpoint/2010/main" val="323175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7</a:t>
            </a:fld>
            <a:endParaRPr lang="zh-CN" altLang="en-US"/>
          </a:p>
        </p:txBody>
      </p:sp>
    </p:spTree>
    <p:extLst>
      <p:ext uri="{BB962C8B-B14F-4D97-AF65-F5344CB8AC3E}">
        <p14:creationId xmlns:p14="http://schemas.microsoft.com/office/powerpoint/2010/main" val="1042589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pPr/>
              <a:t>8</a:t>
            </a:fld>
            <a:endParaRPr lang="zh-CN" altLang="en-US"/>
          </a:p>
        </p:txBody>
      </p:sp>
    </p:spTree>
    <p:extLst>
      <p:ext uri="{BB962C8B-B14F-4D97-AF65-F5344CB8AC3E}">
        <p14:creationId xmlns:p14="http://schemas.microsoft.com/office/powerpoint/2010/main" val="385059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196727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377411-A459-413D-BE48-704D6DFA4492}"/>
              </a:ext>
            </a:extLst>
          </p:cNvPr>
          <p:cNvPicPr>
            <a:picLocks noChangeAspect="1"/>
          </p:cNvPicPr>
          <p:nvPr userDrawn="1"/>
        </p:nvPicPr>
        <p:blipFill>
          <a:blip r:embed="rId2"/>
          <a:stretch>
            <a:fillRect/>
          </a:stretch>
        </p:blipFill>
        <p:spPr>
          <a:xfrm>
            <a:off x="0" y="-129781"/>
            <a:ext cx="12402783" cy="69877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490550"/>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638574"/>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877760"/>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411938"/>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39B8A5-F01F-41B8-906A-22C1D1A67E0B}" type="datetimeFigureOut">
              <a:rPr lang="zh-CN" altLang="en-US" smtClean="0"/>
              <a:t>2023/3/2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246832-3524-4A6C-A256-1BC3BE71C8A8}" type="slidenum">
              <a:rPr lang="zh-CN" altLang="en-US" smtClean="0"/>
              <a:t>‹#›</a:t>
            </a:fld>
            <a:endParaRPr lang="zh-CN" altLang="en-US"/>
          </a:p>
        </p:txBody>
      </p:sp>
    </p:spTree>
    <p:extLst>
      <p:ext uri="{BB962C8B-B14F-4D97-AF65-F5344CB8AC3E}">
        <p14:creationId xmlns:p14="http://schemas.microsoft.com/office/powerpoint/2010/main" val="1372674066"/>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774313"/>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218986"/>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D020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www.bilibili.com/video/BV1kF411K7ZG/?spm_id_from=333.880.my_history.page.clic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E8F961-2B8E-43B7-8A3E-867CEDC67A53}"/>
              </a:ext>
            </a:extLst>
          </p:cNvPr>
          <p:cNvPicPr>
            <a:picLocks noChangeAspect="1"/>
          </p:cNvPicPr>
          <p:nvPr/>
        </p:nvPicPr>
        <p:blipFill>
          <a:blip r:embed="rId5"/>
          <a:stretch>
            <a:fillRect/>
          </a:stretch>
        </p:blipFill>
        <p:spPr>
          <a:xfrm>
            <a:off x="0" y="0"/>
            <a:ext cx="12230101" cy="6858000"/>
          </a:xfrm>
          <a:prstGeom prst="rect">
            <a:avLst/>
          </a:prstGeom>
          <a:ln>
            <a:noFill/>
          </a:ln>
        </p:spPr>
      </p:pic>
      <p:sp>
        <p:nvSpPr>
          <p:cNvPr id="29" name="文本框 28"/>
          <p:cNvSpPr txBox="1"/>
          <p:nvPr/>
        </p:nvSpPr>
        <p:spPr>
          <a:xfrm>
            <a:off x="8883784" y="4067541"/>
            <a:ext cx="11904075" cy="1444691"/>
          </a:xfrm>
          <a:prstGeom prst="rect">
            <a:avLst/>
          </a:prstGeom>
          <a:noFill/>
        </p:spPr>
        <p:txBody>
          <a:bodyPr wrap="square" rtlCol="0">
            <a:spAutoFit/>
          </a:bodyPr>
          <a:lstStyle/>
          <a:p>
            <a:pPr>
              <a:lnSpc>
                <a:spcPct val="150000"/>
              </a:lnSpc>
            </a:pPr>
            <a:r>
              <a:rPr lang="zh-CN" altLang="en-US"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演讲：王振宽   </a:t>
            </a:r>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nSpc>
                <a:spcPct val="150000"/>
              </a:lnSpc>
            </a:pPr>
            <a:r>
              <a:rPr lang="zh-CN" altLang="en-US"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资料查找：秦珊珊 李家宜</a:t>
            </a:r>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nSpc>
                <a:spcPct val="150000"/>
              </a:lnSpc>
            </a:pPr>
            <a:r>
              <a:rPr lang="zh-CN" altLang="en-US"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视频与图片查找：郭欣宇</a:t>
            </a:r>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nSpc>
                <a:spcPct val="150000"/>
              </a:lnSpc>
            </a:pPr>
            <a:r>
              <a:rPr lang="zh-CN" altLang="en-US"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资料汇总整理：杭振煜</a:t>
            </a:r>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nSpc>
                <a:spcPct val="150000"/>
              </a:lnSpc>
            </a:pPr>
            <a:r>
              <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PPT</a:t>
            </a:r>
            <a:r>
              <a:rPr lang="zh-CN" altLang="en-US"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：彭志霞 吴龙杰</a:t>
            </a:r>
          </a:p>
        </p:txBody>
      </p:sp>
      <p:sp>
        <p:nvSpPr>
          <p:cNvPr id="40" name="椭圆 39"/>
          <p:cNvSpPr/>
          <p:nvPr/>
        </p:nvSpPr>
        <p:spPr>
          <a:xfrm>
            <a:off x="12476928" y="4308541"/>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1D585"/>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9" name="moving">
            <a:hlinkClick r:id="" action="ppaction://media"/>
            <a:extLst>
              <a:ext uri="{FF2B5EF4-FFF2-40B4-BE49-F238E27FC236}">
                <a16:creationId xmlns:a16="http://schemas.microsoft.com/office/drawing/2014/main" id="{681847BE-2EED-421A-A0F0-48721578B5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V="1">
            <a:off x="5115421" y="-1855706"/>
            <a:ext cx="980579" cy="1112257"/>
          </a:xfrm>
          <a:prstGeom prst="rect">
            <a:avLst/>
          </a:prstGeom>
        </p:spPr>
      </p:pic>
      <p:sp>
        <p:nvSpPr>
          <p:cNvPr id="7" name="文本框 6">
            <a:extLst>
              <a:ext uri="{FF2B5EF4-FFF2-40B4-BE49-F238E27FC236}">
                <a16:creationId xmlns:a16="http://schemas.microsoft.com/office/drawing/2014/main" id="{8D03FE57-FDEC-41BC-8809-8C1DB7FB921C}"/>
              </a:ext>
            </a:extLst>
          </p:cNvPr>
          <p:cNvSpPr txBox="1"/>
          <p:nvPr/>
        </p:nvSpPr>
        <p:spPr>
          <a:xfrm>
            <a:off x="572853" y="1025965"/>
            <a:ext cx="11904075" cy="3046988"/>
          </a:xfrm>
          <a:prstGeom prst="rect">
            <a:avLst/>
          </a:prstGeom>
          <a:noFill/>
        </p:spPr>
        <p:txBody>
          <a:bodyPr wrap="square" rtlCol="0">
            <a:spAutoFit/>
          </a:bodyPr>
          <a:lstStyle/>
          <a:p>
            <a:pPr algn="ctr"/>
            <a:r>
              <a:rPr lang="zh-CN" altLang="en-US"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历史人物评价</a:t>
            </a:r>
            <a:endParaRPr lang="en-US" altLang="zh-CN"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ctr"/>
            <a:r>
              <a:rPr lang="en-US" altLang="zh-CN"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张居正</a:t>
            </a:r>
          </a:p>
        </p:txBody>
      </p:sp>
    </p:spTree>
    <p:extLst>
      <p:ext uri="{BB962C8B-B14F-4D97-AF65-F5344CB8AC3E}">
        <p14:creationId xmlns:p14="http://schemas.microsoft.com/office/powerpoint/2010/main" val="480778727"/>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6" presetClass="entr" presetSubtype="37"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10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8" repeatCount="indefinite" fill="hold" display="0">
                  <p:stCondLst>
                    <p:cond delay="indefinite"/>
                  </p:stCondLst>
                  <p:endCondLst>
                    <p:cond evt="onStopAudio" delay="0">
                      <p:tgtEl>
                        <p:sldTgt/>
                      </p:tgtEl>
                    </p:cond>
                  </p:endCondLst>
                </p:cTn>
                <p:tgtEl>
                  <p:spTgt spid="9"/>
                </p:tgtEl>
              </p:cMediaNode>
            </p:audio>
          </p:childTnLst>
        </p:cTn>
      </p:par>
    </p:tnLst>
    <p:bldLst>
      <p:bldP spid="29" grpId="0"/>
      <p:bldP spid="40"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5376991" y="1175838"/>
            <a:ext cx="4800004" cy="763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等腰三角形 5"/>
          <p:cNvSpPr/>
          <p:nvPr/>
        </p:nvSpPr>
        <p:spPr>
          <a:xfrm rot="5400000">
            <a:off x="3643719" y="317103"/>
            <a:ext cx="763062" cy="248053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6400801" y="1439685"/>
            <a:ext cx="2675238" cy="309508"/>
          </a:xfrm>
          <a:prstGeom prst="rect">
            <a:avLst/>
          </a:prstGeom>
          <a:noFill/>
        </p:spPr>
        <p:txBody>
          <a:bodyPr wrap="square" lIns="0" tIns="0" rIns="0" bIns="0" rtlCol="0">
            <a:spAutoFit/>
          </a:bodyPr>
          <a:lstStyle/>
          <a:p>
            <a:pPr>
              <a:lnSpc>
                <a:spcPct val="120000"/>
              </a:lnSpc>
            </a:pPr>
            <a:r>
              <a:rPr lang="zh-CN" altLang="zh-CN" dirty="0"/>
              <a:t>推行考成法</a:t>
            </a:r>
            <a:endPar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0" name="TextBox 29"/>
          <p:cNvSpPr txBox="1"/>
          <p:nvPr/>
        </p:nvSpPr>
        <p:spPr>
          <a:xfrm>
            <a:off x="3328867" y="1388091"/>
            <a:ext cx="1166808" cy="33855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zh-CN" dirty="0"/>
              <a:t>政治</a:t>
            </a:r>
            <a:endParaRPr lang="zh-CN" altLang="en-US" sz="1707" spc="400"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1" name="矩形 30"/>
          <p:cNvSpPr/>
          <p:nvPr/>
        </p:nvSpPr>
        <p:spPr>
          <a:xfrm>
            <a:off x="2784985" y="2224215"/>
            <a:ext cx="7392009" cy="3457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3" name="TextBox 32"/>
          <p:cNvSpPr txBox="1"/>
          <p:nvPr/>
        </p:nvSpPr>
        <p:spPr>
          <a:xfrm>
            <a:off x="3553670" y="2921581"/>
            <a:ext cx="5853345" cy="1619611"/>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nSpc>
                <a:spcPct val="150000"/>
              </a:lnSpc>
            </a:pPr>
            <a:r>
              <a:rPr lang="en-US" altLang="zh-CN" sz="1800" dirty="0">
                <a:solidFill>
                  <a:schemeClr val="tx1"/>
                </a:solidFill>
                <a:latin typeface="+mn-lt"/>
                <a:ea typeface="+mn-ea"/>
              </a:rPr>
              <a:t>	</a:t>
            </a:r>
            <a:r>
              <a:rPr lang="zh-CN" altLang="zh-CN" sz="1800" dirty="0">
                <a:solidFill>
                  <a:schemeClr val="tx1"/>
                </a:solidFill>
                <a:latin typeface="+mn-lt"/>
                <a:ea typeface="+mn-ea"/>
              </a:rPr>
              <a:t>针对明代中期以来，一些官员假公济私、乱用驿递问题，张居正严格限制官员的特权，从制度上堵塞漏洞，仅此一项，就节省了三分之一的支出，也有效避免了扰民、害民的弊端，这些举措得到百姓的欢迎</a:t>
            </a:r>
            <a:endParaRPr lang="zh-CN" altLang="en-US" sz="1800" dirty="0">
              <a:solidFill>
                <a:schemeClr val="tx1"/>
              </a:solidFill>
              <a:latin typeface="+mn-lt"/>
              <a:ea typeface="+mn-ea"/>
              <a:sym typeface="Source Han Serif SC" panose="02020400000000000000" pitchFamily="18" charset="-122"/>
            </a:endParaRPr>
          </a:p>
        </p:txBody>
      </p:sp>
      <p:sp>
        <p:nvSpPr>
          <p:cNvPr id="34" name="TextBox 33"/>
          <p:cNvSpPr txBox="1"/>
          <p:nvPr/>
        </p:nvSpPr>
        <p:spPr>
          <a:xfrm>
            <a:off x="3504243" y="2680036"/>
            <a:ext cx="6918681" cy="310213"/>
          </a:xfrm>
          <a:prstGeom prst="rect">
            <a:avLst/>
          </a:prstGeom>
          <a:noFill/>
        </p:spPr>
        <p:txBody>
          <a:bodyPr wrap="square" lIns="0" tIns="0" rIns="0" bIns="0" rtlCol="0">
            <a:spAutoFit/>
          </a:bodyPr>
          <a:lstStyle/>
          <a:p>
            <a:pPr>
              <a:lnSpc>
                <a:spcPct val="120000"/>
              </a:lnSpc>
            </a:pPr>
            <a:r>
              <a:rPr lang="en-US" altLang="zh-CN" dirty="0"/>
              <a:t>	</a:t>
            </a:r>
            <a:endParaRPr lang="zh-CN" altLang="en-US" dirty="0">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改革内容</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5170050"/>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0-#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1+#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31" grpId="0" animBg="1"/>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888001" y="1212909"/>
            <a:ext cx="6948875" cy="763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等腰三角形 5"/>
          <p:cNvSpPr/>
          <p:nvPr/>
        </p:nvSpPr>
        <p:spPr>
          <a:xfrm rot="5400000">
            <a:off x="2154730" y="354174"/>
            <a:ext cx="763062" cy="248053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4120978" y="1439685"/>
            <a:ext cx="6518190" cy="275140"/>
          </a:xfrm>
          <a:prstGeom prst="rect">
            <a:avLst/>
          </a:prstGeom>
          <a:noFill/>
        </p:spPr>
        <p:txBody>
          <a:bodyPr wrap="square" lIns="0" tIns="0" rIns="0" bIns="0" rtlCol="0">
            <a:spAutoFit/>
          </a:bodyPr>
          <a:lstStyle/>
          <a:p>
            <a:pPr>
              <a:lnSpc>
                <a:spcPct val="120000"/>
              </a:lnSpc>
            </a:pPr>
            <a:r>
              <a:rPr lang="zh-CN" altLang="zh-CN" sz="1600" dirty="0"/>
              <a:t>丈量全国田亩，按照土地实际占有情况征收田赋，严惩隐瞒田地之罪</a:t>
            </a:r>
            <a:endPar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0" name="TextBox 29"/>
          <p:cNvSpPr txBox="1"/>
          <p:nvPr/>
        </p:nvSpPr>
        <p:spPr>
          <a:xfrm>
            <a:off x="1839878" y="1425162"/>
            <a:ext cx="1166808" cy="33855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zh-CN" dirty="0"/>
              <a:t>经济</a:t>
            </a:r>
            <a:endParaRPr lang="zh-CN" altLang="en-US" sz="1707" spc="400"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2" name="等腰三角形 30"/>
          <p:cNvSpPr/>
          <p:nvPr/>
        </p:nvSpPr>
        <p:spPr>
          <a:xfrm rot="16200000" flipH="1">
            <a:off x="7621205" y="2903182"/>
            <a:ext cx="3738595" cy="2480531"/>
          </a:xfrm>
          <a:custGeom>
            <a:avLst/>
            <a:gdLst/>
            <a:ahLst/>
            <a:cxnLst/>
            <a:rect l="l" t="t" r="r" b="b"/>
            <a:pathLst>
              <a:path w="1450218" h="1860602">
                <a:moveTo>
                  <a:pt x="0" y="132410"/>
                </a:moveTo>
                <a:lnTo>
                  <a:pt x="0" y="1860602"/>
                </a:lnTo>
                <a:lnTo>
                  <a:pt x="1450218" y="1860602"/>
                </a:lnTo>
                <a:lnTo>
                  <a:pt x="1450218" y="132410"/>
                </a:lnTo>
                <a:lnTo>
                  <a:pt x="867461" y="132410"/>
                </a:lnTo>
                <a:lnTo>
                  <a:pt x="725109" y="0"/>
                </a:lnTo>
                <a:lnTo>
                  <a:pt x="582757" y="1324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3" name="TextBox 32"/>
          <p:cNvSpPr txBox="1"/>
          <p:nvPr/>
        </p:nvSpPr>
        <p:spPr>
          <a:xfrm>
            <a:off x="8741330" y="2619446"/>
            <a:ext cx="1853514" cy="2864246"/>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lnSpc>
                <a:spcPct val="150000"/>
              </a:lnSpc>
            </a:pPr>
            <a:r>
              <a:rPr lang="zh-CN" altLang="zh-CN" sz="1800" dirty="0"/>
              <a:t>当时土地兼并严重，豪强利用种种特权隐瞒土地、逃避赋税徭役，把负担变相转嫁到贫民身上，这进一步加剧了贫富不均</a:t>
            </a:r>
            <a:r>
              <a:rPr lang="zh-CN" altLang="en-US" sz="1800" dirty="0"/>
              <a:t>。</a:t>
            </a:r>
            <a:endParaRPr lang="zh-CN" altLang="en-US" sz="1800" dirty="0">
              <a:solidFill>
                <a:schemeClr val="tx1"/>
              </a:solidFill>
              <a:latin typeface="+mn-lt"/>
              <a:ea typeface="+mn-ea"/>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改革内容</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2050" name="Picture 2">
            <a:extLst>
              <a:ext uri="{FF2B5EF4-FFF2-40B4-BE49-F238E27FC236}">
                <a16:creationId xmlns:a16="http://schemas.microsoft.com/office/drawing/2014/main" id="{9DF72F5D-4B0C-ED7F-A24E-A8A1A5F65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232" y="2202745"/>
            <a:ext cx="6372952"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26060"/>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1+#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32" grpId="0" animBg="1"/>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888001" y="1212909"/>
            <a:ext cx="7392009" cy="763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等腰三角形 5"/>
          <p:cNvSpPr/>
          <p:nvPr/>
        </p:nvSpPr>
        <p:spPr>
          <a:xfrm rot="5400000">
            <a:off x="2154730" y="354174"/>
            <a:ext cx="763062" cy="248053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4120978" y="1439685"/>
            <a:ext cx="7063032" cy="309508"/>
          </a:xfrm>
          <a:prstGeom prst="rect">
            <a:avLst/>
          </a:prstGeom>
          <a:noFill/>
        </p:spPr>
        <p:txBody>
          <a:bodyPr wrap="square" lIns="0" tIns="0" rIns="0" bIns="0" rtlCol="0">
            <a:spAutoFit/>
          </a:bodyPr>
          <a:lstStyle/>
          <a:p>
            <a:pPr>
              <a:lnSpc>
                <a:spcPct val="120000"/>
              </a:lnSpc>
            </a:pPr>
            <a:r>
              <a:rPr lang="zh-CN" altLang="zh-CN" dirty="0"/>
              <a:t>丈量全国田亩，按照土地实际占有情况征收田赋，严惩隐瞒田地之罪</a:t>
            </a:r>
            <a:endPar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0" name="TextBox 29"/>
          <p:cNvSpPr txBox="1"/>
          <p:nvPr/>
        </p:nvSpPr>
        <p:spPr>
          <a:xfrm>
            <a:off x="1839878" y="1425162"/>
            <a:ext cx="1166808" cy="33855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zh-CN" dirty="0"/>
              <a:t>经济</a:t>
            </a:r>
            <a:endParaRPr lang="zh-CN" altLang="en-US" sz="1707" spc="400"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1" name="矩形 30"/>
          <p:cNvSpPr/>
          <p:nvPr/>
        </p:nvSpPr>
        <p:spPr>
          <a:xfrm>
            <a:off x="1295996" y="2261286"/>
            <a:ext cx="9984014" cy="37385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4" name="TextBox 33"/>
          <p:cNvSpPr txBox="1"/>
          <p:nvPr/>
        </p:nvSpPr>
        <p:spPr>
          <a:xfrm>
            <a:off x="1561448" y="2365104"/>
            <a:ext cx="9344714" cy="3281604"/>
          </a:xfrm>
          <a:prstGeom prst="rect">
            <a:avLst/>
          </a:prstGeom>
          <a:noFill/>
        </p:spPr>
        <p:txBody>
          <a:bodyPr wrap="square" lIns="0" tIns="0" rIns="0" bIns="0" rtlCol="0">
            <a:spAutoFit/>
          </a:bodyPr>
          <a:lstStyle/>
          <a:p>
            <a:pPr>
              <a:lnSpc>
                <a:spcPct val="150000"/>
              </a:lnSpc>
            </a:pPr>
            <a:r>
              <a:rPr lang="en-US" altLang="zh-CN" dirty="0"/>
              <a:t>	</a:t>
            </a:r>
            <a:r>
              <a:rPr lang="zh-CN" altLang="zh-CN" dirty="0"/>
              <a:t>张居正通令丈量全国田亩，按照土地实际占有情况征收田赋，严惩隐瞒田地之罪，有效纠正了赋役不均的现象，也起到纾解民困、抑制兼并的作用。丈量后全国田数有七百多万顷，比明代中叶弘治年间增加近三百万顷。在此基础上，张居正将海瑞等人在南方试行的“一条鞭法”在全国推行，把原来按照户、丁派役的方法改变为按照丁、粮派役，将名目繁多的各种杂税、力役归入田赋，按田亩核算，并折算成银两统一征收，差役由政府以银雇人充当。这是中国古代赋役制度上的一次重大改革，以货币税代替了实物税，简化了征收程序，减轻了农民人身依附程度。这一系列经济改革成效显著，隆庆初年，国库每年赤字高达一百五十余万两，等到张居正去世时，国库却积攒了可供数年之用的银两</a:t>
            </a:r>
            <a:r>
              <a:rPr lang="zh-CN" altLang="en-US" dirty="0"/>
              <a:t>。</a:t>
            </a:r>
            <a:endParaRPr lang="zh-CN" altLang="en-US" dirty="0">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改革内容</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3460869507"/>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0-#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31" grpId="0" animBg="1"/>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285838" y="1532237"/>
            <a:ext cx="9984014" cy="1544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4" name="TextBox 33"/>
          <p:cNvSpPr txBox="1"/>
          <p:nvPr/>
        </p:nvSpPr>
        <p:spPr>
          <a:xfrm>
            <a:off x="1561448" y="1734909"/>
            <a:ext cx="9344714" cy="1619033"/>
          </a:xfrm>
          <a:prstGeom prst="rect">
            <a:avLst/>
          </a:prstGeom>
          <a:noFill/>
        </p:spPr>
        <p:txBody>
          <a:bodyPr wrap="square" lIns="0" tIns="0" rIns="0" bIns="0" rtlCol="0">
            <a:spAutoFit/>
          </a:bodyPr>
          <a:lstStyle/>
          <a:p>
            <a:pPr>
              <a:lnSpc>
                <a:spcPct val="150000"/>
              </a:lnSpc>
            </a:pPr>
            <a:r>
              <a:rPr lang="en-US" altLang="zh-CN" dirty="0"/>
              <a:t>	</a:t>
            </a:r>
            <a:r>
              <a:rPr lang="zh-CN" altLang="zh-CN" dirty="0"/>
              <a:t>张居正改革体现了节用爱民的思想，有效革除了官场上的贪污之弊、因循之弊，起到了富国强兵的作用，朝政呈现出一种新的气象。但“一条鞭法”等举措因后世奉行不善，也变相加重了人民负担。</a:t>
            </a:r>
          </a:p>
          <a:p>
            <a:pPr>
              <a:lnSpc>
                <a:spcPct val="150000"/>
              </a:lnSpc>
            </a:pPr>
            <a:endParaRPr lang="zh-CN" altLang="en-US" dirty="0">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改革内容</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3" name="图片 2">
            <a:extLst>
              <a:ext uri="{FF2B5EF4-FFF2-40B4-BE49-F238E27FC236}">
                <a16:creationId xmlns:a16="http://schemas.microsoft.com/office/drawing/2014/main" id="{E1E66DFF-A837-5A9A-7092-DD788F6BB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8658" y="3429000"/>
            <a:ext cx="4064209" cy="2032104"/>
          </a:xfrm>
          <a:prstGeom prst="rect">
            <a:avLst/>
          </a:prstGeom>
        </p:spPr>
      </p:pic>
      <p:pic>
        <p:nvPicPr>
          <p:cNvPr id="5" name="图片 4">
            <a:extLst>
              <a:ext uri="{FF2B5EF4-FFF2-40B4-BE49-F238E27FC236}">
                <a16:creationId xmlns:a16="http://schemas.microsoft.com/office/drawing/2014/main" id="{B4EC1ADC-B2CE-8ADF-EDEE-D76A925216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8716" y="3353942"/>
            <a:ext cx="4064209" cy="2646562"/>
          </a:xfrm>
          <a:prstGeom prst="rect">
            <a:avLst/>
          </a:prstGeom>
        </p:spPr>
      </p:pic>
    </p:spTree>
    <p:extLst>
      <p:ext uri="{BB962C8B-B14F-4D97-AF65-F5344CB8AC3E}">
        <p14:creationId xmlns:p14="http://schemas.microsoft.com/office/powerpoint/2010/main" val="2409980595"/>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8C3AFC-1F18-452A-BE44-0FE870C04703}"/>
              </a:ext>
            </a:extLst>
          </p:cNvPr>
          <p:cNvPicPr>
            <a:picLocks noChangeAspect="1"/>
          </p:cNvPicPr>
          <p:nvPr/>
        </p:nvPicPr>
        <p:blipFill>
          <a:blip r:embed="rId3"/>
          <a:stretch>
            <a:fillRect/>
          </a:stretch>
        </p:blipFill>
        <p:spPr>
          <a:xfrm>
            <a:off x="-1" y="-212104"/>
            <a:ext cx="12567885" cy="7070104"/>
          </a:xfrm>
          <a:prstGeom prst="rect">
            <a:avLst/>
          </a:prstGeom>
        </p:spPr>
      </p:pic>
      <p:sp>
        <p:nvSpPr>
          <p:cNvPr id="4" name="矩形 3">
            <a:extLst>
              <a:ext uri="{FF2B5EF4-FFF2-40B4-BE49-F238E27FC236}">
                <a16:creationId xmlns:a16="http://schemas.microsoft.com/office/drawing/2014/main" id="{CF8EF4BF-3754-477E-BCE5-BACF740417BF}"/>
              </a:ext>
            </a:extLst>
          </p:cNvPr>
          <p:cNvSpPr/>
          <p:nvPr/>
        </p:nvSpPr>
        <p:spPr>
          <a:xfrm>
            <a:off x="5271816" y="3695852"/>
            <a:ext cx="2954655" cy="923330"/>
          </a:xfrm>
          <a:prstGeom prst="rect">
            <a:avLst/>
          </a:prstGeom>
        </p:spPr>
        <p:txBody>
          <a:bodyPr wrap="none">
            <a:spAutoFit/>
          </a:bodyPr>
          <a:lstStyle/>
          <a:p>
            <a:pPr algn="dist"/>
            <a:r>
              <a:rPr lang="zh-CN" altLang="en-US" sz="5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诟病之处</a:t>
            </a:r>
          </a:p>
        </p:txBody>
      </p:sp>
      <p:sp>
        <p:nvSpPr>
          <p:cNvPr id="6" name="矩形 5">
            <a:extLst>
              <a:ext uri="{FF2B5EF4-FFF2-40B4-BE49-F238E27FC236}">
                <a16:creationId xmlns:a16="http://schemas.microsoft.com/office/drawing/2014/main" id="{99F0CAED-7708-42B2-B4B9-9013977F3F4B}"/>
              </a:ext>
            </a:extLst>
          </p:cNvPr>
          <p:cNvSpPr/>
          <p:nvPr/>
        </p:nvSpPr>
        <p:spPr>
          <a:xfrm>
            <a:off x="4470379" y="1859340"/>
            <a:ext cx="4557530" cy="1569660"/>
          </a:xfrm>
          <a:prstGeom prst="rect">
            <a:avLst/>
          </a:prstGeom>
        </p:spPr>
        <p:txBody>
          <a:bodyPr wrap="none">
            <a:spAutoFit/>
          </a:bodyPr>
          <a:lstStyle/>
          <a:p>
            <a:pPr algn="dist"/>
            <a:r>
              <a:rPr lang="en-US" altLang="zh-CN"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03</a:t>
            </a:r>
            <a:endParaRPr lang="zh-CN" altLang="en-US"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3471582131"/>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5166"/>
          <p:cNvSpPr/>
          <p:nvPr/>
        </p:nvSpPr>
        <p:spPr>
          <a:xfrm>
            <a:off x="3531791" y="2080972"/>
            <a:ext cx="1410247" cy="1249379"/>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accent1">
              <a:lumMod val="50000"/>
            </a:schemeClr>
          </a:solidFill>
          <a:ln w="12700" cap="flat">
            <a:noFill/>
            <a:miter lim="400000"/>
          </a:ln>
          <a:effectLst/>
        </p:spPr>
        <p:txBody>
          <a:bodyPr wrap="square" lIns="44112" tIns="44112" rIns="44112" bIns="44112"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5" name="Shape 5167"/>
          <p:cNvSpPr/>
          <p:nvPr/>
        </p:nvSpPr>
        <p:spPr>
          <a:xfrm>
            <a:off x="3104115" y="2821685"/>
            <a:ext cx="2270916" cy="1300673"/>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accent2">
              <a:lumMod val="50000"/>
            </a:schemeClr>
          </a:solidFill>
          <a:ln w="12700" cap="flat">
            <a:noFill/>
            <a:miter lim="400000"/>
          </a:ln>
          <a:effectLst/>
        </p:spPr>
        <p:txBody>
          <a:bodyPr wrap="square" lIns="44112" tIns="44112" rIns="44112" bIns="44112"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6" name="Shape 5168"/>
          <p:cNvSpPr/>
          <p:nvPr/>
        </p:nvSpPr>
        <p:spPr>
          <a:xfrm>
            <a:off x="2676444" y="3624839"/>
            <a:ext cx="3131587" cy="1300668"/>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accent3">
              <a:lumMod val="50000"/>
            </a:schemeClr>
          </a:solidFill>
          <a:ln w="12700" cap="flat">
            <a:noFill/>
            <a:miter lim="400000"/>
          </a:ln>
          <a:effectLst/>
        </p:spPr>
        <p:txBody>
          <a:bodyPr wrap="square" lIns="44112" tIns="44112" rIns="44112" bIns="44112"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7" name="Shape 5169"/>
          <p:cNvSpPr/>
          <p:nvPr/>
        </p:nvSpPr>
        <p:spPr>
          <a:xfrm>
            <a:off x="2238825" y="4427996"/>
            <a:ext cx="3992247" cy="1300661"/>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accent4">
              <a:lumMod val="50000"/>
            </a:schemeClr>
          </a:solidFill>
          <a:ln w="12700" cap="flat">
            <a:noFill/>
            <a:miter lim="400000"/>
          </a:ln>
          <a:effectLst/>
        </p:spPr>
        <p:txBody>
          <a:bodyPr wrap="square" lIns="44112" tIns="44112" rIns="44112" bIns="44112"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38" name="组合 37"/>
          <p:cNvGrpSpPr/>
          <p:nvPr/>
        </p:nvGrpSpPr>
        <p:grpSpPr>
          <a:xfrm>
            <a:off x="3959467" y="1734853"/>
            <a:ext cx="993240" cy="851512"/>
            <a:chOff x="2313736" y="1108481"/>
            <a:chExt cx="857880" cy="735467"/>
          </a:xfrm>
        </p:grpSpPr>
        <p:sp>
          <p:nvSpPr>
            <p:cNvPr id="4" name="Shape 5171"/>
            <p:cNvSpPr/>
            <p:nvPr/>
          </p:nvSpPr>
          <p:spPr>
            <a:xfrm>
              <a:off x="2313736" y="1108481"/>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0" tIns="0" rIns="0" bIns="0" numCol="1" anchor="t">
              <a:noAutofit/>
            </a:bodyPr>
            <a:lstStyle/>
            <a:p>
              <a:pPr lvl="0" algn="ctr">
                <a:lnSpc>
                  <a:spcPct val="120000"/>
                </a:lnSpc>
                <a:defRPr>
                  <a:solidFill>
                    <a:srgbClr val="4C4C4C"/>
                  </a:solidFill>
                </a:defRPr>
              </a:pPr>
              <a:endParaRPr lang="en-US" altLang="zh-CN"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a:p>
              <a:pPr lvl="0" algn="ctr">
                <a:lnSpc>
                  <a:spcPct val="120000"/>
                </a:lnSpc>
                <a:defRPr>
                  <a:solidFill>
                    <a:srgbClr val="4C4C4C"/>
                  </a:solidFill>
                </a:defRPr>
              </a:pPr>
              <a:r>
                <a:rPr lang="zh-CN" alt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万历皇帝</a:t>
              </a:r>
              <a:endParaRPr 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9" name="Shape 5176"/>
            <p:cNvSpPr/>
            <p:nvPr/>
          </p:nvSpPr>
          <p:spPr>
            <a:xfrm>
              <a:off x="2329102" y="1491630"/>
              <a:ext cx="842514" cy="3523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输入文本</a:t>
              </a:r>
            </a:p>
          </p:txBody>
        </p:sp>
      </p:grpSp>
      <p:grpSp>
        <p:nvGrpSpPr>
          <p:cNvPr id="37" name="组合 36"/>
          <p:cNvGrpSpPr/>
          <p:nvPr/>
        </p:nvGrpSpPr>
        <p:grpSpPr>
          <a:xfrm>
            <a:off x="3531791" y="2821686"/>
            <a:ext cx="1840580" cy="500639"/>
            <a:chOff x="1944344" y="2047198"/>
            <a:chExt cx="1589745" cy="432411"/>
          </a:xfrm>
        </p:grpSpPr>
        <p:sp>
          <p:nvSpPr>
            <p:cNvPr id="6" name="Shape 5173"/>
            <p:cNvSpPr/>
            <p:nvPr/>
          </p:nvSpPr>
          <p:spPr>
            <a:xfrm>
              <a:off x="1944344" y="2047198"/>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chemeClr val="accent2"/>
            </a:solidFill>
            <a:ln w="12700" cap="flat">
              <a:noFill/>
              <a:miter lim="400000"/>
            </a:ln>
            <a:effectLst/>
          </p:spPr>
          <p:txBody>
            <a:bodyPr wrap="square" lIns="44112" tIns="44112" rIns="44112" bIns="44112" numCol="1" anchor="ctr">
              <a:noAutofit/>
            </a:bodyPr>
            <a:lstStyle/>
            <a:p>
              <a:pPr lvl="0" algn="ctr">
                <a:lnSpc>
                  <a:spcPct val="120000"/>
                </a:lnSpc>
                <a:defRPr>
                  <a:solidFill>
                    <a:srgbClr val="4C4C4C"/>
                  </a:solidFill>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0" name="Shape 5177"/>
            <p:cNvSpPr/>
            <p:nvPr/>
          </p:nvSpPr>
          <p:spPr>
            <a:xfrm>
              <a:off x="2191740" y="2087244"/>
              <a:ext cx="1099552" cy="3523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lnSpc>
                  <a:spcPct val="120000"/>
                </a:lnSpc>
              </a:pPr>
              <a:r>
                <a:rPr lang="zh-CN" alt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巡按御史刘台</a:t>
              </a: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本</a:t>
              </a:r>
            </a:p>
          </p:txBody>
        </p:sp>
      </p:grpSp>
      <p:grpSp>
        <p:nvGrpSpPr>
          <p:cNvPr id="36" name="组合 35"/>
          <p:cNvGrpSpPr/>
          <p:nvPr/>
        </p:nvGrpSpPr>
        <p:grpSpPr>
          <a:xfrm>
            <a:off x="3104120" y="3624839"/>
            <a:ext cx="2701249" cy="500640"/>
            <a:chOff x="1574955" y="2740898"/>
            <a:chExt cx="2333121" cy="432412"/>
          </a:xfrm>
        </p:grpSpPr>
        <p:sp>
          <p:nvSpPr>
            <p:cNvPr id="5"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chemeClr val="accent3"/>
            </a:solidFill>
            <a:ln w="12700" cap="flat">
              <a:noFill/>
              <a:miter lim="400000"/>
            </a:ln>
            <a:effectLst/>
          </p:spPr>
          <p:txBody>
            <a:bodyPr wrap="square" lIns="44112" tIns="44112" rIns="44112" bIns="44112" numCol="1" anchor="ctr">
              <a:noAutofit/>
            </a:bodyPr>
            <a:lstStyle/>
            <a:p>
              <a:pPr lvl="0" algn="ctr">
                <a:lnSpc>
                  <a:spcPct val="120000"/>
                </a:lnSpc>
                <a:defRPr>
                  <a:solidFill>
                    <a:srgbClr val="4C4C4C"/>
                  </a:solidFill>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1" name="Shape 5178"/>
            <p:cNvSpPr/>
            <p:nvPr/>
          </p:nvSpPr>
          <p:spPr>
            <a:xfrm>
              <a:off x="1815028" y="2780945"/>
              <a:ext cx="1849246" cy="3523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lnSpc>
                  <a:spcPct val="120000"/>
                </a:lnSpc>
              </a:pPr>
              <a:r>
                <a:rPr lang="zh-CN" alt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与言官的矛盾</a:t>
              </a:r>
              <a:endPar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grpSp>
        <p:nvGrpSpPr>
          <p:cNvPr id="35" name="组合 34"/>
          <p:cNvGrpSpPr/>
          <p:nvPr/>
        </p:nvGrpSpPr>
        <p:grpSpPr>
          <a:xfrm>
            <a:off x="2676442" y="4427992"/>
            <a:ext cx="3561911" cy="500635"/>
            <a:chOff x="1205565" y="3434598"/>
            <a:chExt cx="3076490" cy="432407"/>
          </a:xfrm>
        </p:grpSpPr>
        <p:sp>
          <p:nvSpPr>
            <p:cNvPr id="7" name="Shape 5174"/>
            <p:cNvSpPr/>
            <p:nvPr/>
          </p:nvSpPr>
          <p:spPr>
            <a:xfrm>
              <a:off x="1205565" y="3434598"/>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chemeClr val="accent4"/>
            </a:solidFill>
            <a:ln w="12700" cap="flat">
              <a:noFill/>
              <a:miter lim="400000"/>
            </a:ln>
            <a:effectLst/>
          </p:spPr>
          <p:txBody>
            <a:bodyPr wrap="square" lIns="44112" tIns="44112" rIns="44112" bIns="44112" numCol="1" anchor="ctr">
              <a:noAutofit/>
            </a:bodyPr>
            <a:lstStyle/>
            <a:p>
              <a:pPr lvl="0" algn="ctr">
                <a:lnSpc>
                  <a:spcPct val="120000"/>
                </a:lnSpc>
                <a:defRPr>
                  <a:solidFill>
                    <a:srgbClr val="4C4C4C"/>
                  </a:solidFill>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2" name="Shape 5179"/>
            <p:cNvSpPr/>
            <p:nvPr/>
          </p:nvSpPr>
          <p:spPr>
            <a:xfrm>
              <a:off x="1422332" y="3474643"/>
              <a:ext cx="2634639" cy="3523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lnSpc>
                  <a:spcPct val="120000"/>
                </a:lnSpc>
              </a:pPr>
              <a:r>
                <a:rPr lang="zh-CN" alt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阁权与君权冲突</a:t>
              </a: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容</a:t>
              </a:r>
            </a:p>
          </p:txBody>
        </p:sp>
      </p:grpSp>
      <p:grpSp>
        <p:nvGrpSpPr>
          <p:cNvPr id="33" name="组合 32"/>
          <p:cNvGrpSpPr/>
          <p:nvPr/>
        </p:nvGrpSpPr>
        <p:grpSpPr>
          <a:xfrm>
            <a:off x="2238825" y="5249643"/>
            <a:ext cx="4422583" cy="500635"/>
            <a:chOff x="827585" y="4144272"/>
            <a:chExt cx="3819870" cy="432407"/>
          </a:xfrm>
        </p:grpSpPr>
        <p:sp>
          <p:nvSpPr>
            <p:cNvPr id="8" name="Shape 5175"/>
            <p:cNvSpPr/>
            <p:nvPr/>
          </p:nvSpPr>
          <p:spPr>
            <a:xfrm>
              <a:off x="827585" y="4144272"/>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solidFill>
              <a:schemeClr val="accent6"/>
            </a:solidFill>
            <a:ln w="12700" cap="flat">
              <a:noFill/>
              <a:miter lim="400000"/>
            </a:ln>
            <a:effectLst/>
          </p:spPr>
          <p:txBody>
            <a:bodyPr wrap="square" lIns="44112" tIns="44112" rIns="44112" bIns="44112" numCol="1" anchor="ctr">
              <a:noAutofit/>
            </a:bodyPr>
            <a:lstStyle/>
            <a:p>
              <a:pPr lvl="0" algn="ctr">
                <a:lnSpc>
                  <a:spcPct val="120000"/>
                </a:lnSpc>
                <a:defRPr>
                  <a:solidFill>
                    <a:srgbClr val="4C4C4C"/>
                  </a:solidFill>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3" name="Shape 5180"/>
            <p:cNvSpPr/>
            <p:nvPr/>
          </p:nvSpPr>
          <p:spPr>
            <a:xfrm>
              <a:off x="1072475" y="4158709"/>
              <a:ext cx="3334354" cy="3523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lnSpc>
                  <a:spcPct val="120000"/>
                </a:lnSpc>
              </a:pPr>
              <a:r>
                <a:rPr lang="zh-CN" alt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以权谋私</a:t>
              </a:r>
            </a:p>
          </p:txBody>
        </p:sp>
      </p:grpSp>
      <p:sp>
        <p:nvSpPr>
          <p:cNvPr id="18" name="Round Same Side Corner Rectangle 67"/>
          <p:cNvSpPr/>
          <p:nvPr/>
        </p:nvSpPr>
        <p:spPr>
          <a:xfrm rot="10800000" flipH="1">
            <a:off x="7175183" y="1750412"/>
            <a:ext cx="57776" cy="595153"/>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5265" tIns="47632" rIns="95265" bIns="47632" rtlCol="0" anchor="ctr"/>
          <a:lstStyle/>
          <a:p>
            <a:pPr algn="ctr">
              <a:lnSpc>
                <a:spcPct val="120000"/>
              </a:lnSpc>
            </a:pPr>
            <a:endParaRPr lang="bg-BG" sz="151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9" name="Round Same Side Corner Rectangle 68"/>
          <p:cNvSpPr/>
          <p:nvPr/>
        </p:nvSpPr>
        <p:spPr>
          <a:xfrm rot="10800000" flipH="1">
            <a:off x="7173284" y="2654977"/>
            <a:ext cx="57776" cy="595153"/>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5265" tIns="47632" rIns="95265" bIns="47632" rtlCol="0" anchor="ctr"/>
          <a:lstStyle/>
          <a:p>
            <a:pPr algn="ctr">
              <a:lnSpc>
                <a:spcPct val="120000"/>
              </a:lnSpc>
            </a:pPr>
            <a:endParaRPr lang="bg-BG" sz="151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0" name="Round Same Side Corner Rectangle 69"/>
          <p:cNvSpPr/>
          <p:nvPr/>
        </p:nvSpPr>
        <p:spPr>
          <a:xfrm rot="10800000" flipH="1">
            <a:off x="7175183" y="3477156"/>
            <a:ext cx="57776" cy="595153"/>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5265" tIns="47632" rIns="95265" bIns="47632" rtlCol="0" anchor="ctr"/>
          <a:lstStyle/>
          <a:p>
            <a:pPr algn="ctr">
              <a:lnSpc>
                <a:spcPct val="120000"/>
              </a:lnSpc>
            </a:pPr>
            <a:endParaRPr lang="bg-BG" sz="151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39" name="组合 38"/>
          <p:cNvGrpSpPr/>
          <p:nvPr/>
        </p:nvGrpSpPr>
        <p:grpSpPr>
          <a:xfrm>
            <a:off x="7334144" y="1735770"/>
            <a:ext cx="2560232" cy="648830"/>
            <a:chOff x="5228512" y="1109269"/>
            <a:chExt cx="2871880" cy="560404"/>
          </a:xfrm>
        </p:grpSpPr>
        <p:sp>
          <p:nvSpPr>
            <p:cNvPr id="21" name="TextBox 20"/>
            <p:cNvSpPr txBox="1"/>
            <p:nvPr/>
          </p:nvSpPr>
          <p:spPr>
            <a:xfrm>
              <a:off x="5228512" y="1303102"/>
              <a:ext cx="2871880" cy="366571"/>
            </a:xfrm>
            <a:prstGeom prst="rect">
              <a:avLst/>
            </a:prstGeom>
            <a:noFill/>
          </p:spPr>
          <p:txBody>
            <a:bodyPr wrap="square" lIns="0" tIns="0" rIns="0" bIns="0" rtlCol="0">
              <a:spAutoFit/>
            </a:bodyPr>
            <a:lstStyle/>
            <a:p>
              <a:pPr>
                <a:lnSpc>
                  <a:spcPct val="120000"/>
                </a:lnSpc>
              </a:pPr>
              <a:r>
                <a:rPr lang="zh-CN" altLang="en-US" sz="1200"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朕念先生，受先生顾命，鞠躬尽瘁，殁而后已，忠劳可悯</a:t>
              </a:r>
            </a:p>
          </p:txBody>
        </p:sp>
        <p:sp>
          <p:nvSpPr>
            <p:cNvPr id="22" name="Rectangle 71"/>
            <p:cNvSpPr/>
            <p:nvPr/>
          </p:nvSpPr>
          <p:spPr>
            <a:xfrm>
              <a:off x="5228513" y="1109269"/>
              <a:ext cx="1334213" cy="193780"/>
            </a:xfrm>
            <a:prstGeom prst="rect">
              <a:avLst/>
            </a:prstGeom>
          </p:spPr>
          <p:txBody>
            <a:bodyPr wrap="none" lIns="0" tIns="0" rIns="0" bIns="0">
              <a:spAutoFit/>
            </a:bodyPr>
            <a:lstStyle/>
            <a:p>
              <a:pP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万历皇帝评价：</a:t>
              </a:r>
            </a:p>
          </p:txBody>
        </p:sp>
      </p:grpSp>
      <p:grpSp>
        <p:nvGrpSpPr>
          <p:cNvPr id="40" name="组合 39"/>
          <p:cNvGrpSpPr/>
          <p:nvPr/>
        </p:nvGrpSpPr>
        <p:grpSpPr>
          <a:xfrm>
            <a:off x="7334144" y="2615578"/>
            <a:ext cx="2560232" cy="427229"/>
            <a:chOff x="5228512" y="1869180"/>
            <a:chExt cx="2871880" cy="369006"/>
          </a:xfrm>
        </p:grpSpPr>
        <p:sp>
          <p:nvSpPr>
            <p:cNvPr id="23" name="TextBox 22"/>
            <p:cNvSpPr txBox="1"/>
            <p:nvPr/>
          </p:nvSpPr>
          <p:spPr>
            <a:xfrm>
              <a:off x="5228512" y="2063013"/>
              <a:ext cx="2871880" cy="175173"/>
            </a:xfrm>
            <a:prstGeom prst="rect">
              <a:avLst/>
            </a:prstGeom>
            <a:noFill/>
          </p:spPr>
          <p:txBody>
            <a:bodyPr wrap="square" lIns="0" tIns="0" rIns="0" bIns="0" rtlCol="0">
              <a:spAutoFit/>
            </a:bodyPr>
            <a:lstStyle/>
            <a:p>
              <a:pPr>
                <a:lnSpc>
                  <a:spcPct val="120000"/>
                </a:lnSpc>
              </a:pPr>
              <a:r>
                <a:rPr lang="zh-CN" altLang="en-US" sz="1200"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专擅威福，结党营私，排斥言官</a:t>
              </a:r>
            </a:p>
          </p:txBody>
        </p:sp>
        <p:sp>
          <p:nvSpPr>
            <p:cNvPr id="24" name="Rectangle 73"/>
            <p:cNvSpPr/>
            <p:nvPr/>
          </p:nvSpPr>
          <p:spPr>
            <a:xfrm>
              <a:off x="5228513" y="1869180"/>
              <a:ext cx="1715417" cy="193782"/>
            </a:xfrm>
            <a:prstGeom prst="rect">
              <a:avLst/>
            </a:prstGeom>
          </p:spPr>
          <p:txBody>
            <a:bodyPr wrap="none" lIns="0" tIns="0" rIns="0" bIns="0">
              <a:spAutoFit/>
            </a:bodyPr>
            <a:lstStyle/>
            <a:p>
              <a:pP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巡按御史刘台弹劾：</a:t>
              </a:r>
            </a:p>
          </p:txBody>
        </p:sp>
      </p:grpSp>
      <p:grpSp>
        <p:nvGrpSpPr>
          <p:cNvPr id="41" name="组合 40"/>
          <p:cNvGrpSpPr/>
          <p:nvPr/>
        </p:nvGrpSpPr>
        <p:grpSpPr>
          <a:xfrm>
            <a:off x="7334144" y="3495388"/>
            <a:ext cx="2560232" cy="648831"/>
            <a:chOff x="5228512" y="2629091"/>
            <a:chExt cx="2871880" cy="560408"/>
          </a:xfrm>
        </p:grpSpPr>
        <p:sp>
          <p:nvSpPr>
            <p:cNvPr id="25" name="TextBox 24"/>
            <p:cNvSpPr txBox="1"/>
            <p:nvPr/>
          </p:nvSpPr>
          <p:spPr>
            <a:xfrm>
              <a:off x="5228512" y="2822926"/>
              <a:ext cx="2871880" cy="366573"/>
            </a:xfrm>
            <a:prstGeom prst="rect">
              <a:avLst/>
            </a:prstGeom>
            <a:noFill/>
          </p:spPr>
          <p:txBody>
            <a:bodyPr wrap="square" lIns="0" tIns="0" rIns="0" bIns="0" rtlCol="0">
              <a:spAutoFit/>
            </a:bodyPr>
            <a:lstStyle/>
            <a:p>
              <a:pPr>
                <a:lnSpc>
                  <a:spcPct val="120000"/>
                </a:lnSpc>
              </a:pPr>
              <a:r>
                <a:rPr lang="zh-CN" altLang="en-US" sz="1200"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张居正当政期间，对持不同政见的言官，进行了无情的打击与压制</a:t>
              </a:r>
            </a:p>
          </p:txBody>
        </p:sp>
        <p:sp>
          <p:nvSpPr>
            <p:cNvPr id="26" name="Rectangle 75"/>
            <p:cNvSpPr/>
            <p:nvPr/>
          </p:nvSpPr>
          <p:spPr>
            <a:xfrm>
              <a:off x="5228513" y="2629091"/>
              <a:ext cx="1143611" cy="193782"/>
            </a:xfrm>
            <a:prstGeom prst="rect">
              <a:avLst/>
            </a:prstGeom>
          </p:spPr>
          <p:txBody>
            <a:bodyPr wrap="none" lIns="0" tIns="0" rIns="0" bIns="0">
              <a:spAutoFit/>
            </a:bodyPr>
            <a:lstStyle/>
            <a:p>
              <a:pP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与言官的矛盾</a:t>
              </a:r>
            </a:p>
          </p:txBody>
        </p:sp>
      </p:grpSp>
      <p:sp>
        <p:nvSpPr>
          <p:cNvPr id="27" name="Round Same Side Corner Rectangle 76"/>
          <p:cNvSpPr/>
          <p:nvPr/>
        </p:nvSpPr>
        <p:spPr>
          <a:xfrm rot="10800000" flipH="1">
            <a:off x="7173284" y="4311325"/>
            <a:ext cx="57776" cy="595153"/>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5265" tIns="47632" rIns="95265" bIns="47632" rtlCol="0" anchor="ctr"/>
          <a:lstStyle/>
          <a:p>
            <a:pPr algn="ctr">
              <a:lnSpc>
                <a:spcPct val="120000"/>
              </a:lnSpc>
            </a:pPr>
            <a:endParaRPr lang="bg-BG" sz="151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Round Same Side Corner Rectangle 77"/>
          <p:cNvSpPr/>
          <p:nvPr/>
        </p:nvSpPr>
        <p:spPr>
          <a:xfrm rot="10800000" flipH="1">
            <a:off x="7175183" y="5133505"/>
            <a:ext cx="57776" cy="595153"/>
          </a:xfrm>
          <a:prstGeom prst="round2SameRect">
            <a:avLst>
              <a:gd name="adj1" fmla="val 50000"/>
              <a:gd name="adj2"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5265" tIns="47632" rIns="95265" bIns="47632" rtlCol="0" anchor="ctr"/>
          <a:lstStyle/>
          <a:p>
            <a:pPr algn="ctr">
              <a:lnSpc>
                <a:spcPct val="120000"/>
              </a:lnSpc>
            </a:pPr>
            <a:endParaRPr lang="bg-BG" sz="151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42" name="组合 41"/>
          <p:cNvGrpSpPr/>
          <p:nvPr/>
        </p:nvGrpSpPr>
        <p:grpSpPr>
          <a:xfrm>
            <a:off x="7334144" y="4271921"/>
            <a:ext cx="2560232" cy="427231"/>
            <a:chOff x="5228512" y="3299800"/>
            <a:chExt cx="2871880" cy="369008"/>
          </a:xfrm>
        </p:grpSpPr>
        <p:sp>
          <p:nvSpPr>
            <p:cNvPr id="29" name="TextBox 28"/>
            <p:cNvSpPr txBox="1"/>
            <p:nvPr/>
          </p:nvSpPr>
          <p:spPr>
            <a:xfrm>
              <a:off x="5228512" y="3493635"/>
              <a:ext cx="2871880" cy="175173"/>
            </a:xfrm>
            <a:prstGeom prst="rect">
              <a:avLst/>
            </a:prstGeom>
            <a:noFill/>
          </p:spPr>
          <p:txBody>
            <a:bodyPr wrap="square" lIns="0" tIns="0" rIns="0" bIns="0" rtlCol="0">
              <a:spAutoFit/>
            </a:bodyPr>
            <a:lstStyle/>
            <a:p>
              <a:pPr>
                <a:lnSpc>
                  <a:spcPct val="120000"/>
                </a:lnSpc>
              </a:pPr>
              <a:r>
                <a:rPr lang="zh-CN" altLang="en-US" sz="1200"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帝甚惮居正，及帝渐长，心厌之</a:t>
              </a:r>
            </a:p>
          </p:txBody>
        </p:sp>
        <p:sp>
          <p:nvSpPr>
            <p:cNvPr id="30" name="Rectangle 79"/>
            <p:cNvSpPr/>
            <p:nvPr/>
          </p:nvSpPr>
          <p:spPr>
            <a:xfrm>
              <a:off x="5228513" y="3299800"/>
              <a:ext cx="1334213" cy="193449"/>
            </a:xfrm>
            <a:prstGeom prst="rect">
              <a:avLst/>
            </a:prstGeom>
          </p:spPr>
          <p:txBody>
            <a:bodyPr wrap="none" lIns="0" tIns="0" rIns="0" bIns="0">
              <a:spAutoFit/>
            </a:bodyPr>
            <a:lstStyle/>
            <a:p>
              <a:pP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阁权与君权冲突</a:t>
              </a:r>
            </a:p>
          </p:txBody>
        </p:sp>
      </p:grpSp>
      <p:grpSp>
        <p:nvGrpSpPr>
          <p:cNvPr id="43" name="组合 42"/>
          <p:cNvGrpSpPr/>
          <p:nvPr/>
        </p:nvGrpSpPr>
        <p:grpSpPr>
          <a:xfrm>
            <a:off x="7334144" y="5151730"/>
            <a:ext cx="2560232" cy="648832"/>
            <a:chOff x="5228512" y="4059711"/>
            <a:chExt cx="2871880" cy="560409"/>
          </a:xfrm>
        </p:grpSpPr>
        <p:sp>
          <p:nvSpPr>
            <p:cNvPr id="31" name="TextBox 30"/>
            <p:cNvSpPr txBox="1"/>
            <p:nvPr/>
          </p:nvSpPr>
          <p:spPr>
            <a:xfrm>
              <a:off x="5228512" y="4253547"/>
              <a:ext cx="2871880" cy="366573"/>
            </a:xfrm>
            <a:prstGeom prst="rect">
              <a:avLst/>
            </a:prstGeom>
            <a:noFill/>
          </p:spPr>
          <p:txBody>
            <a:bodyPr wrap="square" lIns="0" tIns="0" rIns="0" bIns="0" rtlCol="0">
              <a:spAutoFit/>
            </a:bodyPr>
            <a:lstStyle/>
            <a:p>
              <a:pPr>
                <a:lnSpc>
                  <a:spcPct val="120000"/>
                </a:lnSpc>
              </a:pPr>
              <a:r>
                <a:rPr lang="zh-CN" altLang="en-US" sz="1200"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张居正当政期间，其三个儿子张嗣修、张敬修、张懋修没有避嫌</a:t>
              </a:r>
            </a:p>
          </p:txBody>
        </p:sp>
        <p:sp>
          <p:nvSpPr>
            <p:cNvPr id="32" name="Rectangle 81"/>
            <p:cNvSpPr/>
            <p:nvPr/>
          </p:nvSpPr>
          <p:spPr>
            <a:xfrm>
              <a:off x="5228513" y="4059711"/>
              <a:ext cx="762407" cy="193782"/>
            </a:xfrm>
            <a:prstGeom prst="rect">
              <a:avLst/>
            </a:prstGeom>
          </p:spPr>
          <p:txBody>
            <a:bodyPr wrap="none" lIns="0" tIns="0" rIns="0" bIns="0">
              <a:spAutoFit/>
            </a:bodyPr>
            <a:lstStyle/>
            <a:p>
              <a:pP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以权谋私</a:t>
              </a:r>
            </a:p>
          </p:txBody>
        </p:sp>
      </p:grpSp>
      <p:sp>
        <p:nvSpPr>
          <p:cNvPr id="45" name="矩形 44">
            <a:extLst>
              <a:ext uri="{FF2B5EF4-FFF2-40B4-BE49-F238E27FC236}">
                <a16:creationId xmlns:a16="http://schemas.microsoft.com/office/drawing/2014/main" id="{8210995F-0553-4471-B261-7B69A32779F1}"/>
              </a:ext>
            </a:extLst>
          </p:cNvPr>
          <p:cNvSpPr/>
          <p:nvPr/>
        </p:nvSpPr>
        <p:spPr>
          <a:xfrm>
            <a:off x="516054" y="363503"/>
            <a:ext cx="2954655"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明人对张居正的争议</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339577556"/>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right)">
                                      <p:cBhvr>
                                        <p:cTn id="31" dur="500"/>
                                        <p:tgtEl>
                                          <p:spTgt spid="3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500"/>
                                        <p:tgtEl>
                                          <p:spTgt spid="38"/>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500"/>
                                        <p:tgtEl>
                                          <p:spTgt spid="19"/>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500"/>
                                        <p:tgtEl>
                                          <p:spTgt spid="20"/>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left)">
                                      <p:cBhvr>
                                        <p:cTn id="63" dur="500"/>
                                        <p:tgtEl>
                                          <p:spTgt spid="41"/>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up)">
                                      <p:cBhvr>
                                        <p:cTn id="67" dur="500"/>
                                        <p:tgtEl>
                                          <p:spTgt spid="27"/>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left)">
                                      <p:cBhvr>
                                        <p:cTn id="71" dur="500"/>
                                        <p:tgtEl>
                                          <p:spTgt spid="42"/>
                                        </p:tgtEl>
                                      </p:cBhvr>
                                    </p:animEffect>
                                  </p:childTnLst>
                                </p:cTn>
                              </p:par>
                            </p:childTnLst>
                          </p:cTn>
                        </p:par>
                        <p:par>
                          <p:cTn id="72" fill="hold">
                            <p:stCondLst>
                              <p:cond delay="8500"/>
                            </p:stCondLst>
                            <p:childTnLst>
                              <p:par>
                                <p:cTn id="73" presetID="22" presetClass="entr" presetSubtype="1"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500"/>
                                        <p:tgtEl>
                                          <p:spTgt spid="28"/>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left)">
                                      <p:cBhvr>
                                        <p:cTn id="7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7"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bwMode="auto">
          <a:xfrm>
            <a:off x="2595313" y="574702"/>
            <a:ext cx="8558036" cy="1115892"/>
          </a:xfrm>
          <a:prstGeom prst="rightArrow">
            <a:avLst>
              <a:gd name="adj1" fmla="val 50000"/>
              <a:gd name="adj2" fmla="val 80000"/>
            </a:avLst>
          </a:prstGeom>
          <a:solidFill>
            <a:schemeClr val="accent1"/>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 name="Right Arrow 5"/>
          <p:cNvSpPr/>
          <p:nvPr/>
        </p:nvSpPr>
        <p:spPr bwMode="auto">
          <a:xfrm>
            <a:off x="4751673" y="1724812"/>
            <a:ext cx="6401676" cy="1115892"/>
          </a:xfrm>
          <a:prstGeom prst="rightArrow">
            <a:avLst>
              <a:gd name="adj1" fmla="val 50000"/>
              <a:gd name="adj2" fmla="val 80000"/>
            </a:avLst>
          </a:prstGeom>
          <a:solidFill>
            <a:schemeClr val="accent2"/>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Right Arrow 6"/>
          <p:cNvSpPr/>
          <p:nvPr/>
        </p:nvSpPr>
        <p:spPr bwMode="auto">
          <a:xfrm>
            <a:off x="6818953" y="2932208"/>
            <a:ext cx="4334396" cy="1115892"/>
          </a:xfrm>
          <a:prstGeom prst="rightArrow">
            <a:avLst>
              <a:gd name="adj1" fmla="val 50000"/>
              <a:gd name="adj2" fmla="val 80000"/>
            </a:avLst>
          </a:prstGeom>
          <a:solidFill>
            <a:schemeClr val="accent3"/>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Text Placeholder 3"/>
          <p:cNvSpPr txBox="1">
            <a:spLocks/>
          </p:cNvSpPr>
          <p:nvPr/>
        </p:nvSpPr>
        <p:spPr>
          <a:xfrm>
            <a:off x="3360005" y="1001235"/>
            <a:ext cx="946963"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亲近小人</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Text Placeholder 3"/>
          <p:cNvSpPr txBox="1">
            <a:spLocks/>
          </p:cNvSpPr>
          <p:nvPr/>
        </p:nvSpPr>
        <p:spPr>
          <a:xfrm>
            <a:off x="5385044" y="2151347"/>
            <a:ext cx="1183705"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为亲属谋私</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Text Placeholder 3"/>
          <p:cNvSpPr txBox="1">
            <a:spLocks/>
          </p:cNvSpPr>
          <p:nvPr/>
        </p:nvSpPr>
        <p:spPr>
          <a:xfrm>
            <a:off x="7559384" y="3358743"/>
            <a:ext cx="946963"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纵容奴仆</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Footer Text"/>
          <p:cNvSpPr txBox="1"/>
          <p:nvPr/>
        </p:nvSpPr>
        <p:spPr>
          <a:xfrm>
            <a:off x="2595313" y="1489882"/>
            <a:ext cx="1991853" cy="3379771"/>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有人送给张居正</a:t>
            </a:r>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副对联</a:t>
            </a:r>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上相太师一德辅三朝，功光日月</a:t>
            </a:r>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状元榜眼二难登两第学冠天人。”上联说的是张居正辅佐嘉靖、隆庆、万历三代皇帝，下联说的是他两个儿子分别得中状元、榜眼。张居正辅三朝显然是夸大儿子的荣耀也大有问题，至于“日月、天人”就更离谱了。但这样肉麻的吹捧，张居正也能欣然接受，悬于家之厅堂</a:t>
            </a:r>
          </a:p>
        </p:txBody>
      </p:sp>
      <p:sp>
        <p:nvSpPr>
          <p:cNvPr id="15" name="Footer Text"/>
          <p:cNvSpPr txBox="1"/>
          <p:nvPr/>
        </p:nvSpPr>
        <p:spPr>
          <a:xfrm>
            <a:off x="6815189" y="3877806"/>
            <a:ext cx="3490783" cy="2478499"/>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rPr>
              <a:t>官员们如果直接把贿赂送到北京张居正的官邸，张居正也许会拒绝。于是，官员就直接送礼上江陵张府，家里的人更挡不住这轮番的糖衣炮弹。给张家送礼最积极的是两广的官员，大概岭南之地，自古富庶，而且，也没有中原那么多礼仪廉耻之类的道德说教。张居正在一封信中说道，“所却两广诸公之馈，宁止万金，若只照常领纳，亦可做富家翁矣。”也就是说，到了他这个位置，不用去贪污，拿拿官场的常例钱，也能做富家翁。</a:t>
            </a:r>
            <a:endPar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Freeform 116"/>
          <p:cNvSpPr>
            <a:spLocks noEditPoints="1"/>
          </p:cNvSpPr>
          <p:nvPr/>
        </p:nvSpPr>
        <p:spPr bwMode="auto">
          <a:xfrm>
            <a:off x="4851355" y="2104864"/>
            <a:ext cx="427146" cy="31954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Freeform 57"/>
          <p:cNvSpPr>
            <a:spLocks noEditPoints="1"/>
          </p:cNvSpPr>
          <p:nvPr/>
        </p:nvSpPr>
        <p:spPr bwMode="auto">
          <a:xfrm>
            <a:off x="2730310" y="912870"/>
            <a:ext cx="467382" cy="433564"/>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2"/>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Freeform 245"/>
          <p:cNvSpPr>
            <a:spLocks/>
          </p:cNvSpPr>
          <p:nvPr/>
        </p:nvSpPr>
        <p:spPr bwMode="auto">
          <a:xfrm>
            <a:off x="6924264" y="3266509"/>
            <a:ext cx="482184" cy="4472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 name="矩形 21">
            <a:extLst>
              <a:ext uri="{FF2B5EF4-FFF2-40B4-BE49-F238E27FC236}">
                <a16:creationId xmlns:a16="http://schemas.microsoft.com/office/drawing/2014/main" id="{F8765193-D6D1-4ACD-9493-BD343C71A4C9}"/>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诟病之处</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Footer Text">
            <a:extLst>
              <a:ext uri="{FF2B5EF4-FFF2-40B4-BE49-F238E27FC236}">
                <a16:creationId xmlns:a16="http://schemas.microsoft.com/office/drawing/2014/main" id="{D67E65E1-0B2B-8EA1-0010-8DC3E32A3F67}"/>
              </a:ext>
            </a:extLst>
          </p:cNvPr>
          <p:cNvSpPr txBox="1"/>
          <p:nvPr/>
        </p:nvSpPr>
        <p:spPr>
          <a:xfrm>
            <a:off x="4770680" y="2698785"/>
            <a:ext cx="1991853" cy="2027863"/>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张居正六个儿子，他当政十年中，四子袭荫，五子任武职，除六子年龄尚小，都身居要职。时人打油诗讽刺张居正：</a:t>
            </a:r>
          </a:p>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状元榜眼俱姓张，</a:t>
            </a:r>
            <a:endPar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未必文星照楚邦。</a:t>
            </a:r>
          </a:p>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若是师相坚不去，</a:t>
            </a:r>
            <a:endPar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六郎还做探花郎。</a:t>
            </a:r>
          </a:p>
        </p:txBody>
      </p:sp>
    </p:spTree>
    <p:extLst>
      <p:ext uri="{BB962C8B-B14F-4D97-AF65-F5344CB8AC3E}">
        <p14:creationId xmlns:p14="http://schemas.microsoft.com/office/powerpoint/2010/main" val="86541364"/>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500"/>
                            </p:stCondLst>
                            <p:childTnLst>
                              <p:par>
                                <p:cTn id="20" presetID="2" presetClass="entr" presetSubtype="8" accel="50000" decel="5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par>
                          <p:cTn id="38" fill="hold">
                            <p:stCondLst>
                              <p:cond delay="3500"/>
                            </p:stCondLst>
                            <p:childTnLst>
                              <p:par>
                                <p:cTn id="39" presetID="2" presetClass="entr" presetSubtype="8" accel="50000" decel="5000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0-#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5000"/>
                            </p:stCondLst>
                            <p:childTnLst>
                              <p:par>
                                <p:cTn id="52" presetID="53"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left)">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1" grpId="0"/>
      <p:bldP spid="14" grpId="0"/>
      <p:bldP spid="15" grpId="0"/>
      <p:bldP spid="17" grpId="0" animBg="1"/>
      <p:bldP spid="18" grpId="0" animBg="1"/>
      <p:bldP spid="19"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8C3AFC-1F18-452A-BE44-0FE870C04703}"/>
              </a:ext>
            </a:extLst>
          </p:cNvPr>
          <p:cNvPicPr>
            <a:picLocks noChangeAspect="1"/>
          </p:cNvPicPr>
          <p:nvPr/>
        </p:nvPicPr>
        <p:blipFill>
          <a:blip r:embed="rId3"/>
          <a:stretch>
            <a:fillRect/>
          </a:stretch>
        </p:blipFill>
        <p:spPr>
          <a:xfrm>
            <a:off x="-1" y="-212104"/>
            <a:ext cx="12567885" cy="7070104"/>
          </a:xfrm>
          <a:prstGeom prst="rect">
            <a:avLst/>
          </a:prstGeom>
        </p:spPr>
      </p:pic>
      <p:sp>
        <p:nvSpPr>
          <p:cNvPr id="4" name="矩形 3">
            <a:extLst>
              <a:ext uri="{FF2B5EF4-FFF2-40B4-BE49-F238E27FC236}">
                <a16:creationId xmlns:a16="http://schemas.microsoft.com/office/drawing/2014/main" id="{CF8EF4BF-3754-477E-BCE5-BACF740417BF}"/>
              </a:ext>
            </a:extLst>
          </p:cNvPr>
          <p:cNvSpPr/>
          <p:nvPr/>
        </p:nvSpPr>
        <p:spPr>
          <a:xfrm>
            <a:off x="5271816" y="3695852"/>
            <a:ext cx="2954655" cy="923330"/>
          </a:xfrm>
          <a:prstGeom prst="rect">
            <a:avLst/>
          </a:prstGeom>
        </p:spPr>
        <p:txBody>
          <a:bodyPr wrap="none">
            <a:spAutoFit/>
          </a:bodyPr>
          <a:lstStyle/>
          <a:p>
            <a:pPr algn="dist"/>
            <a:r>
              <a:rPr lang="zh-CN" altLang="en-US" sz="5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人物评价</a:t>
            </a:r>
          </a:p>
        </p:txBody>
      </p:sp>
      <p:sp>
        <p:nvSpPr>
          <p:cNvPr id="6" name="矩形 5">
            <a:extLst>
              <a:ext uri="{FF2B5EF4-FFF2-40B4-BE49-F238E27FC236}">
                <a16:creationId xmlns:a16="http://schemas.microsoft.com/office/drawing/2014/main" id="{99F0CAED-7708-42B2-B4B9-9013977F3F4B}"/>
              </a:ext>
            </a:extLst>
          </p:cNvPr>
          <p:cNvSpPr/>
          <p:nvPr/>
        </p:nvSpPr>
        <p:spPr>
          <a:xfrm>
            <a:off x="4470379" y="1859340"/>
            <a:ext cx="4557530" cy="1569660"/>
          </a:xfrm>
          <a:prstGeom prst="rect">
            <a:avLst/>
          </a:prstGeom>
        </p:spPr>
        <p:txBody>
          <a:bodyPr wrap="none">
            <a:spAutoFit/>
          </a:bodyPr>
          <a:lstStyle/>
          <a:p>
            <a:pPr algn="dist"/>
            <a:r>
              <a:rPr lang="en-US" altLang="zh-CN"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04</a:t>
            </a:r>
            <a:endParaRPr lang="zh-CN" altLang="en-US"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2818715109"/>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792000" y="1701001"/>
            <a:ext cx="7392009" cy="19334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等腰三角形 5"/>
          <p:cNvSpPr/>
          <p:nvPr/>
        </p:nvSpPr>
        <p:spPr>
          <a:xfrm rot="5400000">
            <a:off x="1473554" y="1427441"/>
            <a:ext cx="1933412" cy="248053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4499719" y="1976679"/>
            <a:ext cx="5973117" cy="1452321"/>
          </a:xfrm>
          <a:prstGeom prst="rect">
            <a:avLst/>
          </a:prstGeom>
          <a:noFill/>
        </p:spPr>
        <p:txBody>
          <a:bodyPr wrap="square" lIns="0" tIns="0" rIns="0" bIns="0" rtlCol="0">
            <a:spAutoFit/>
          </a:bodyPr>
          <a:lstStyle/>
          <a:p>
            <a:pPr>
              <a:lnSpc>
                <a:spcPct val="120000"/>
              </a:lnSpc>
            </a:pP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称赞他的人夸大他的功劳诋毁他的人看重他的过失。有的说他廉洁奉公，有的说他中饱私囊有的说他赏罚分明、公正无私，有的说他偏祖亲友、敌我分明</a:t>
            </a:r>
            <a:r>
              <a:rPr lang="en-US" altLang="zh-CN"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有的说他面对社会经济凋敝、民不聊生，果断提出了改革，并取得了很大的成效，有的说他“救世宰相难救世”“改革名臣未改革”。</a:t>
            </a:r>
          </a:p>
        </p:txBody>
      </p:sp>
      <p:sp>
        <p:nvSpPr>
          <p:cNvPr id="30" name="TextBox 29"/>
          <p:cNvSpPr txBox="1"/>
          <p:nvPr/>
        </p:nvSpPr>
        <p:spPr>
          <a:xfrm>
            <a:off x="1719164" y="2142306"/>
            <a:ext cx="1166808" cy="1050800"/>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707" spc="400"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世人对他的评价往往处在两个极端</a:t>
            </a:r>
          </a:p>
        </p:txBody>
      </p:sp>
      <p:sp>
        <p:nvSpPr>
          <p:cNvPr id="31" name="矩形 30"/>
          <p:cNvSpPr/>
          <p:nvPr/>
        </p:nvSpPr>
        <p:spPr>
          <a:xfrm>
            <a:off x="1199997" y="4066471"/>
            <a:ext cx="7392009" cy="19334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4" name="TextBox 33"/>
          <p:cNvSpPr txBox="1"/>
          <p:nvPr/>
        </p:nvSpPr>
        <p:spPr>
          <a:xfrm>
            <a:off x="1773690" y="4602479"/>
            <a:ext cx="6244621" cy="861390"/>
          </a:xfrm>
          <a:prstGeom prst="rect">
            <a:avLst/>
          </a:prstGeom>
          <a:noFill/>
        </p:spPr>
        <p:txBody>
          <a:bodyPr wrap="square" lIns="0" tIns="0" rIns="0" bIns="0" rtlCol="0">
            <a:spAutoFit/>
          </a:bodyPr>
          <a:lstStyle/>
          <a:p>
            <a:pPr>
              <a:lnSpc>
                <a:spcPct val="120000"/>
              </a:lnSpc>
            </a:pP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张居正成为争议最大的历史人物之一就在于他的两面性。这表现在他既是提倡改革的政治家，又是投机取巧的政客，既有公开示人的一面，又有隐私见不得人的一面</a:t>
            </a: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毁誉参半</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3074" name="Picture 2">
            <a:extLst>
              <a:ext uri="{FF2B5EF4-FFF2-40B4-BE49-F238E27FC236}">
                <a16:creationId xmlns:a16="http://schemas.microsoft.com/office/drawing/2014/main" id="{BDE21E8D-AF3F-8B19-1B52-EECB63D13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5930" y="4066471"/>
            <a:ext cx="2458080" cy="1933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141055"/>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0-#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31" grpId="0" animBg="1"/>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
          <p:cNvGrpSpPr/>
          <p:nvPr/>
        </p:nvGrpSpPr>
        <p:grpSpPr>
          <a:xfrm>
            <a:off x="4495523" y="4698231"/>
            <a:ext cx="3242169" cy="837578"/>
            <a:chOff x="4475937" y="4694599"/>
            <a:chExt cx="3243170" cy="837578"/>
          </a:xfrm>
          <a:solidFill>
            <a:schemeClr val="accent1"/>
          </a:solidFill>
        </p:grpSpPr>
        <p:sp>
          <p:nvSpPr>
            <p:cNvPr id="8" name="Oval 7"/>
            <p:cNvSpPr>
              <a:spLocks noChangeArrowheads="1"/>
            </p:cNvSpPr>
            <p:nvPr/>
          </p:nvSpPr>
          <p:spPr bwMode="auto">
            <a:xfrm>
              <a:off x="4475937" y="4694599"/>
              <a:ext cx="3243170" cy="833335"/>
            </a:xfrm>
            <a:prstGeom prst="ellipse">
              <a:avLst/>
            </a:prstGeom>
            <a:grpFill/>
            <a:ln>
              <a:noFill/>
            </a:ln>
          </p:spPr>
          <p:txBody>
            <a:bodyPr vert="horz" wrap="square" lIns="121883" tIns="60941" rIns="121883" bIns="60941" numCol="1" anchor="t" anchorCtr="0" compatLnSpc="1">
              <a:prstTxWarp prst="textNoShape">
                <a:avLst/>
              </a:prstTxWarp>
            </a:bodyPr>
            <a:lstStyle/>
            <a:p>
              <a:pPr algn="ctr"/>
              <a:r>
                <a:rPr lang="zh-CN" altLang="en-US"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政治方面</a:t>
              </a:r>
              <a:endParaRPr lang="id-ID"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Freeform 8"/>
            <p:cNvSpPr>
              <a:spLocks/>
            </p:cNvSpPr>
            <p:nvPr/>
          </p:nvSpPr>
          <p:spPr bwMode="auto">
            <a:xfrm>
              <a:off x="4475937" y="5116237"/>
              <a:ext cx="3243170" cy="415940"/>
            </a:xfrm>
            <a:custGeom>
              <a:avLst/>
              <a:gdLst>
                <a:gd name="T0" fmla="*/ 726 w 1452"/>
                <a:gd name="T1" fmla="*/ 142 h 186"/>
                <a:gd name="T2" fmla="*/ 1452 w 1452"/>
                <a:gd name="T3" fmla="*/ 0 h 186"/>
                <a:gd name="T4" fmla="*/ 1452 w 1452"/>
                <a:gd name="T5" fmla="*/ 0 h 186"/>
                <a:gd name="T6" fmla="*/ 726 w 1452"/>
                <a:gd name="T7" fmla="*/ 186 h 186"/>
                <a:gd name="T8" fmla="*/ 0 w 1452"/>
                <a:gd name="T9" fmla="*/ 0 h 186"/>
                <a:gd name="T10" fmla="*/ 0 w 1452"/>
                <a:gd name="T11" fmla="*/ 0 h 186"/>
                <a:gd name="T12" fmla="*/ 726 w 1452"/>
                <a:gd name="T13" fmla="*/ 142 h 186"/>
              </a:gdLst>
              <a:ahLst/>
              <a:cxnLst>
                <a:cxn ang="0">
                  <a:pos x="T0" y="T1"/>
                </a:cxn>
                <a:cxn ang="0">
                  <a:pos x="T2" y="T3"/>
                </a:cxn>
                <a:cxn ang="0">
                  <a:pos x="T4" y="T5"/>
                </a:cxn>
                <a:cxn ang="0">
                  <a:pos x="T6" y="T7"/>
                </a:cxn>
                <a:cxn ang="0">
                  <a:pos x="T8" y="T9"/>
                </a:cxn>
                <a:cxn ang="0">
                  <a:pos x="T10" y="T11"/>
                </a:cxn>
                <a:cxn ang="0">
                  <a:pos x="T12" y="T13"/>
                </a:cxn>
              </a:cxnLst>
              <a:rect l="0" t="0" r="r" b="b"/>
              <a:pathLst>
                <a:path w="1452" h="186">
                  <a:moveTo>
                    <a:pt x="726" y="142"/>
                  </a:moveTo>
                  <a:cubicBezTo>
                    <a:pt x="1078" y="142"/>
                    <a:pt x="1372" y="81"/>
                    <a:pt x="1452" y="0"/>
                  </a:cubicBezTo>
                  <a:cubicBezTo>
                    <a:pt x="1452" y="0"/>
                    <a:pt x="1452" y="0"/>
                    <a:pt x="1452" y="0"/>
                  </a:cubicBezTo>
                  <a:cubicBezTo>
                    <a:pt x="1452" y="103"/>
                    <a:pt x="1127" y="186"/>
                    <a:pt x="726" y="186"/>
                  </a:cubicBezTo>
                  <a:cubicBezTo>
                    <a:pt x="325" y="186"/>
                    <a:pt x="0" y="103"/>
                    <a:pt x="0" y="0"/>
                  </a:cubicBezTo>
                  <a:cubicBezTo>
                    <a:pt x="0" y="0"/>
                    <a:pt x="0" y="0"/>
                    <a:pt x="0" y="0"/>
                  </a:cubicBezTo>
                  <a:cubicBezTo>
                    <a:pt x="79" y="81"/>
                    <a:pt x="374" y="142"/>
                    <a:pt x="726" y="142"/>
                  </a:cubicBezTo>
                  <a:close/>
                </a:path>
              </a:pathLst>
            </a:custGeom>
            <a:grpFill/>
            <a:ln>
              <a:noFill/>
            </a:ln>
          </p:spPr>
          <p:txBody>
            <a:bodyPr vert="horz" wrap="square" lIns="121883" tIns="60941" rIns="121883" bIns="60941" numCol="1" anchor="t" anchorCtr="0" compatLnSpc="1">
              <a:prstTxWarp prst="textNoShape">
                <a:avLst/>
              </a:prstTxWarp>
            </a:bodyPr>
            <a:lstStyle/>
            <a:p>
              <a:endParaRPr lang="id-ID"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5" name="Group 9"/>
          <p:cNvGrpSpPr/>
          <p:nvPr/>
        </p:nvGrpSpPr>
        <p:grpSpPr>
          <a:xfrm>
            <a:off x="4172577" y="4047299"/>
            <a:ext cx="3849895" cy="975860"/>
            <a:chOff x="4171981" y="4047299"/>
            <a:chExt cx="3851083" cy="975860"/>
          </a:xfrm>
        </p:grpSpPr>
        <p:sp>
          <p:nvSpPr>
            <p:cNvPr id="11" name="Oval 9"/>
            <p:cNvSpPr>
              <a:spLocks noChangeArrowheads="1"/>
            </p:cNvSpPr>
            <p:nvPr/>
          </p:nvSpPr>
          <p:spPr bwMode="auto">
            <a:xfrm>
              <a:off x="4171981" y="4047299"/>
              <a:ext cx="3851083" cy="975860"/>
            </a:xfrm>
            <a:prstGeom prst="ellipse">
              <a:avLst/>
            </a:prstGeom>
            <a:solidFill>
              <a:schemeClr val="accent4">
                <a:alpha val="90000"/>
              </a:schemeClr>
            </a:solidFill>
            <a:ln>
              <a:noFill/>
            </a:ln>
          </p:spPr>
          <p:txBody>
            <a:bodyPr vert="horz" wrap="square" lIns="121883" tIns="60941" rIns="121883" bIns="60941" numCol="1" anchor="t" anchorCtr="0" compatLnSpc="1">
              <a:prstTxWarp prst="textNoShape">
                <a:avLst/>
              </a:prstTxWarp>
            </a:bodyPr>
            <a:lstStyle/>
            <a:p>
              <a:pPr algn="ctr"/>
              <a:r>
                <a:rPr lang="zh-CN" altLang="en-US"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改革方面</a:t>
              </a:r>
              <a:endParaRPr lang="id-ID"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Freeform 10"/>
            <p:cNvSpPr>
              <a:spLocks/>
            </p:cNvSpPr>
            <p:nvPr/>
          </p:nvSpPr>
          <p:spPr bwMode="auto">
            <a:xfrm>
              <a:off x="4171981" y="4533047"/>
              <a:ext cx="3851083" cy="490112"/>
            </a:xfrm>
            <a:custGeom>
              <a:avLst/>
              <a:gdLst>
                <a:gd name="T0" fmla="*/ 862 w 1724"/>
                <a:gd name="T1" fmla="*/ 168 h 219"/>
                <a:gd name="T2" fmla="*/ 1724 w 1724"/>
                <a:gd name="T3" fmla="*/ 0 h 219"/>
                <a:gd name="T4" fmla="*/ 1724 w 1724"/>
                <a:gd name="T5" fmla="*/ 1 h 219"/>
                <a:gd name="T6" fmla="*/ 862 w 1724"/>
                <a:gd name="T7" fmla="*/ 219 h 219"/>
                <a:gd name="T8" fmla="*/ 0 w 1724"/>
                <a:gd name="T9" fmla="*/ 1 h 219"/>
                <a:gd name="T10" fmla="*/ 0 w 1724"/>
                <a:gd name="T11" fmla="*/ 0 h 219"/>
                <a:gd name="T12" fmla="*/ 862 w 1724"/>
                <a:gd name="T13" fmla="*/ 168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8"/>
                  </a:moveTo>
                  <a:cubicBezTo>
                    <a:pt x="1280" y="168"/>
                    <a:pt x="1630" y="96"/>
                    <a:pt x="1724" y="0"/>
                  </a:cubicBezTo>
                  <a:cubicBezTo>
                    <a:pt x="1724" y="1"/>
                    <a:pt x="1724" y="1"/>
                    <a:pt x="1724" y="1"/>
                  </a:cubicBezTo>
                  <a:cubicBezTo>
                    <a:pt x="1724" y="121"/>
                    <a:pt x="1338" y="219"/>
                    <a:pt x="862" y="219"/>
                  </a:cubicBezTo>
                  <a:cubicBezTo>
                    <a:pt x="386" y="219"/>
                    <a:pt x="0" y="121"/>
                    <a:pt x="0" y="1"/>
                  </a:cubicBezTo>
                  <a:cubicBezTo>
                    <a:pt x="0" y="1"/>
                    <a:pt x="0" y="1"/>
                    <a:pt x="0" y="0"/>
                  </a:cubicBezTo>
                  <a:cubicBezTo>
                    <a:pt x="94" y="96"/>
                    <a:pt x="444" y="168"/>
                    <a:pt x="862" y="168"/>
                  </a:cubicBezTo>
                  <a:close/>
                </a:path>
              </a:pathLst>
            </a:custGeom>
            <a:solidFill>
              <a:schemeClr val="tx1">
                <a:lumMod val="95000"/>
                <a:lumOff val="5000"/>
                <a:alpha val="15000"/>
              </a:schemeClr>
            </a:solidFill>
            <a:ln>
              <a:noFill/>
            </a:ln>
          </p:spPr>
          <p:txBody>
            <a:bodyPr vert="horz" wrap="square" lIns="121883" tIns="60941" rIns="121883" bIns="60941" numCol="1" anchor="t" anchorCtr="0" compatLnSpc="1">
              <a:prstTxWarp prst="textNoShape">
                <a:avLst/>
              </a:prstTxWarp>
            </a:bodyPr>
            <a:lstStyle/>
            <a:p>
              <a:endParaRPr lang="id-ID"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6" name="Group 12"/>
          <p:cNvGrpSpPr/>
          <p:nvPr/>
        </p:nvGrpSpPr>
        <p:grpSpPr>
          <a:xfrm>
            <a:off x="4057719" y="3330312"/>
            <a:ext cx="4078156" cy="1106752"/>
            <a:chOff x="4057088" y="3330311"/>
            <a:chExt cx="4079414" cy="1106751"/>
          </a:xfrm>
        </p:grpSpPr>
        <p:sp>
          <p:nvSpPr>
            <p:cNvPr id="14" name="Oval 11"/>
            <p:cNvSpPr>
              <a:spLocks noChangeArrowheads="1"/>
            </p:cNvSpPr>
            <p:nvPr/>
          </p:nvSpPr>
          <p:spPr bwMode="auto">
            <a:xfrm>
              <a:off x="4057088" y="3330311"/>
              <a:ext cx="4079414" cy="1106751"/>
            </a:xfrm>
            <a:prstGeom prst="ellipse">
              <a:avLst/>
            </a:prstGeom>
            <a:solidFill>
              <a:schemeClr val="accent3">
                <a:alpha val="90000"/>
              </a:schemeClr>
            </a:solidFill>
            <a:ln>
              <a:noFill/>
            </a:ln>
          </p:spPr>
          <p:txBody>
            <a:bodyPr vert="horz" wrap="square" lIns="121883" tIns="60941" rIns="121883" bIns="60941" numCol="1" anchor="t" anchorCtr="0" compatLnSpc="1">
              <a:prstTxWarp prst="textNoShape">
                <a:avLst/>
              </a:prstTxWarp>
            </a:bodyPr>
            <a:lstStyle/>
            <a:p>
              <a:pPr algn="ctr"/>
              <a:r>
                <a:rPr lang="zh-CN" altLang="en-US"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经济方面</a:t>
              </a:r>
              <a:endParaRPr lang="id-ID"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Freeform 12"/>
            <p:cNvSpPr>
              <a:spLocks/>
            </p:cNvSpPr>
            <p:nvPr/>
          </p:nvSpPr>
          <p:spPr bwMode="auto">
            <a:xfrm>
              <a:off x="4057088" y="3884413"/>
              <a:ext cx="4079414" cy="552648"/>
            </a:xfrm>
            <a:custGeom>
              <a:avLst/>
              <a:gdLst>
                <a:gd name="T0" fmla="*/ 913 w 1826"/>
                <a:gd name="T1" fmla="*/ 189 h 248"/>
                <a:gd name="T2" fmla="*/ 0 w 1826"/>
                <a:gd name="T3" fmla="*/ 0 h 248"/>
                <a:gd name="T4" fmla="*/ 0 w 1826"/>
                <a:gd name="T5" fmla="*/ 0 h 248"/>
                <a:gd name="T6" fmla="*/ 913 w 1826"/>
                <a:gd name="T7" fmla="*/ 248 h 248"/>
                <a:gd name="T8" fmla="*/ 1826 w 1826"/>
                <a:gd name="T9" fmla="*/ 0 h 248"/>
                <a:gd name="T10" fmla="*/ 1826 w 1826"/>
                <a:gd name="T11" fmla="*/ 0 h 248"/>
                <a:gd name="T12" fmla="*/ 913 w 1826"/>
                <a:gd name="T13" fmla="*/ 189 h 248"/>
              </a:gdLst>
              <a:ahLst/>
              <a:cxnLst>
                <a:cxn ang="0">
                  <a:pos x="T0" y="T1"/>
                </a:cxn>
                <a:cxn ang="0">
                  <a:pos x="T2" y="T3"/>
                </a:cxn>
                <a:cxn ang="0">
                  <a:pos x="T4" y="T5"/>
                </a:cxn>
                <a:cxn ang="0">
                  <a:pos x="T6" y="T7"/>
                </a:cxn>
                <a:cxn ang="0">
                  <a:pos x="T8" y="T9"/>
                </a:cxn>
                <a:cxn ang="0">
                  <a:pos x="T10" y="T11"/>
                </a:cxn>
                <a:cxn ang="0">
                  <a:pos x="T12" y="T13"/>
                </a:cxn>
              </a:cxnLst>
              <a:rect l="0" t="0" r="r" b="b"/>
              <a:pathLst>
                <a:path w="1826" h="248">
                  <a:moveTo>
                    <a:pt x="913" y="189"/>
                  </a:moveTo>
                  <a:cubicBezTo>
                    <a:pt x="471" y="189"/>
                    <a:pt x="100" y="109"/>
                    <a:pt x="0" y="0"/>
                  </a:cubicBezTo>
                  <a:cubicBezTo>
                    <a:pt x="0" y="0"/>
                    <a:pt x="0" y="0"/>
                    <a:pt x="0" y="0"/>
                  </a:cubicBezTo>
                  <a:cubicBezTo>
                    <a:pt x="0" y="137"/>
                    <a:pt x="409" y="248"/>
                    <a:pt x="913" y="248"/>
                  </a:cubicBezTo>
                  <a:cubicBezTo>
                    <a:pt x="1417" y="248"/>
                    <a:pt x="1826" y="137"/>
                    <a:pt x="1826" y="0"/>
                  </a:cubicBezTo>
                  <a:cubicBezTo>
                    <a:pt x="1826" y="0"/>
                    <a:pt x="1826" y="0"/>
                    <a:pt x="1826" y="0"/>
                  </a:cubicBezTo>
                  <a:cubicBezTo>
                    <a:pt x="1726" y="109"/>
                    <a:pt x="1355" y="189"/>
                    <a:pt x="913" y="189"/>
                  </a:cubicBezTo>
                  <a:close/>
                </a:path>
              </a:pathLst>
            </a:custGeom>
            <a:solidFill>
              <a:schemeClr val="tx1">
                <a:lumMod val="95000"/>
                <a:lumOff val="5000"/>
                <a:alpha val="15000"/>
              </a:schemeClr>
            </a:solidFill>
            <a:ln>
              <a:noFill/>
            </a:ln>
          </p:spPr>
          <p:txBody>
            <a:bodyPr vert="horz" wrap="square" lIns="121883" tIns="60941" rIns="121883" bIns="60941" numCol="1" anchor="t" anchorCtr="0" compatLnSpc="1">
              <a:prstTxWarp prst="textNoShape">
                <a:avLst/>
              </a:prstTxWarp>
            </a:bodyPr>
            <a:lstStyle/>
            <a:p>
              <a:endParaRPr lang="id-ID"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7" name="Group 15"/>
          <p:cNvGrpSpPr/>
          <p:nvPr/>
        </p:nvGrpSpPr>
        <p:grpSpPr>
          <a:xfrm>
            <a:off x="4172577" y="2787846"/>
            <a:ext cx="3849895" cy="977316"/>
            <a:chOff x="4171981" y="2787843"/>
            <a:chExt cx="3851083" cy="977315"/>
          </a:xfrm>
        </p:grpSpPr>
        <p:sp>
          <p:nvSpPr>
            <p:cNvPr id="17" name="Oval 13"/>
            <p:cNvSpPr>
              <a:spLocks noChangeArrowheads="1"/>
            </p:cNvSpPr>
            <p:nvPr/>
          </p:nvSpPr>
          <p:spPr bwMode="auto">
            <a:xfrm>
              <a:off x="4171981" y="2787843"/>
              <a:ext cx="3851083" cy="977314"/>
            </a:xfrm>
            <a:prstGeom prst="ellipse">
              <a:avLst/>
            </a:prstGeom>
            <a:solidFill>
              <a:schemeClr val="accent2">
                <a:alpha val="90000"/>
              </a:schemeClr>
            </a:solidFill>
            <a:ln>
              <a:noFill/>
            </a:ln>
          </p:spPr>
          <p:txBody>
            <a:bodyPr vert="horz" wrap="square" lIns="121883" tIns="60941" rIns="121883" bIns="60941" numCol="1" anchor="t" anchorCtr="0" compatLnSpc="1">
              <a:prstTxWarp prst="textNoShape">
                <a:avLst/>
              </a:prstTxWarp>
            </a:bodyPr>
            <a:lstStyle/>
            <a:p>
              <a:pPr algn="ctr"/>
              <a:r>
                <a:rPr lang="zh-CN" altLang="en-US"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政客方面</a:t>
              </a:r>
              <a:endParaRPr lang="id-ID"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Freeform 14"/>
            <p:cNvSpPr>
              <a:spLocks/>
            </p:cNvSpPr>
            <p:nvPr/>
          </p:nvSpPr>
          <p:spPr bwMode="auto">
            <a:xfrm>
              <a:off x="4171981" y="3276501"/>
              <a:ext cx="3851083" cy="488657"/>
            </a:xfrm>
            <a:custGeom>
              <a:avLst/>
              <a:gdLst>
                <a:gd name="T0" fmla="*/ 862 w 1724"/>
                <a:gd name="T1" fmla="*/ 167 h 219"/>
                <a:gd name="T2" fmla="*/ 0 w 1724"/>
                <a:gd name="T3" fmla="*/ 0 h 219"/>
                <a:gd name="T4" fmla="*/ 0 w 1724"/>
                <a:gd name="T5" fmla="*/ 0 h 219"/>
                <a:gd name="T6" fmla="*/ 862 w 1724"/>
                <a:gd name="T7" fmla="*/ 219 h 219"/>
                <a:gd name="T8" fmla="*/ 1724 w 1724"/>
                <a:gd name="T9" fmla="*/ 0 h 219"/>
                <a:gd name="T10" fmla="*/ 1724 w 1724"/>
                <a:gd name="T11" fmla="*/ 0 h 219"/>
                <a:gd name="T12" fmla="*/ 862 w 1724"/>
                <a:gd name="T13" fmla="*/ 167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7"/>
                  </a:moveTo>
                  <a:cubicBezTo>
                    <a:pt x="444" y="167"/>
                    <a:pt x="94" y="96"/>
                    <a:pt x="0" y="0"/>
                  </a:cubicBezTo>
                  <a:cubicBezTo>
                    <a:pt x="0" y="0"/>
                    <a:pt x="0" y="0"/>
                    <a:pt x="0" y="0"/>
                  </a:cubicBezTo>
                  <a:cubicBezTo>
                    <a:pt x="0" y="121"/>
                    <a:pt x="386" y="219"/>
                    <a:pt x="862" y="219"/>
                  </a:cubicBezTo>
                  <a:cubicBezTo>
                    <a:pt x="1338" y="219"/>
                    <a:pt x="1724" y="121"/>
                    <a:pt x="1724" y="0"/>
                  </a:cubicBezTo>
                  <a:cubicBezTo>
                    <a:pt x="1724" y="0"/>
                    <a:pt x="1724" y="0"/>
                    <a:pt x="1724" y="0"/>
                  </a:cubicBezTo>
                  <a:cubicBezTo>
                    <a:pt x="1630" y="96"/>
                    <a:pt x="1280" y="167"/>
                    <a:pt x="862" y="167"/>
                  </a:cubicBezTo>
                  <a:close/>
                </a:path>
              </a:pathLst>
            </a:custGeom>
            <a:solidFill>
              <a:schemeClr val="tx1">
                <a:lumMod val="95000"/>
                <a:lumOff val="5000"/>
                <a:alpha val="15000"/>
              </a:schemeClr>
            </a:solidFill>
            <a:ln>
              <a:noFill/>
            </a:ln>
          </p:spPr>
          <p:txBody>
            <a:bodyPr vert="horz" wrap="square" lIns="121883" tIns="60941" rIns="121883" bIns="60941" numCol="1" anchor="t" anchorCtr="0" compatLnSpc="1">
              <a:prstTxWarp prst="textNoShape">
                <a:avLst/>
              </a:prstTxWarp>
            </a:bodyPr>
            <a:lstStyle/>
            <a:p>
              <a:endParaRPr lang="id-ID"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0" name="Group 18"/>
          <p:cNvGrpSpPr/>
          <p:nvPr/>
        </p:nvGrpSpPr>
        <p:grpSpPr>
          <a:xfrm>
            <a:off x="4476440" y="2278827"/>
            <a:ext cx="3242169" cy="834791"/>
            <a:chOff x="4475937" y="2278826"/>
            <a:chExt cx="3243170" cy="834790"/>
          </a:xfrm>
        </p:grpSpPr>
        <p:sp>
          <p:nvSpPr>
            <p:cNvPr id="20" name="Oval 15"/>
            <p:cNvSpPr>
              <a:spLocks noChangeArrowheads="1"/>
            </p:cNvSpPr>
            <p:nvPr/>
          </p:nvSpPr>
          <p:spPr bwMode="auto">
            <a:xfrm>
              <a:off x="4475937" y="2278826"/>
              <a:ext cx="3243170" cy="834789"/>
            </a:xfrm>
            <a:prstGeom prst="ellipse">
              <a:avLst/>
            </a:prstGeom>
            <a:solidFill>
              <a:schemeClr val="accent1">
                <a:alpha val="90000"/>
              </a:schemeClr>
            </a:solidFill>
            <a:ln>
              <a:noFill/>
            </a:ln>
            <a:effectLst/>
          </p:spPr>
          <p:txBody>
            <a:bodyPr vert="horz" wrap="square" lIns="121883" tIns="60941" rIns="121883" bIns="60941" numCol="1" anchor="t" anchorCtr="0" compatLnSpc="1">
              <a:prstTxWarp prst="textNoShape">
                <a:avLst/>
              </a:prstTxWarp>
            </a:bodyPr>
            <a:lstStyle/>
            <a:p>
              <a:pPr algn="ctr"/>
              <a:r>
                <a:rPr lang="zh-CN" altLang="en-US"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生活方面</a:t>
              </a:r>
              <a:endParaRPr lang="id-ID"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Freeform 16"/>
            <p:cNvSpPr>
              <a:spLocks/>
            </p:cNvSpPr>
            <p:nvPr/>
          </p:nvSpPr>
          <p:spPr bwMode="auto">
            <a:xfrm>
              <a:off x="4475937" y="2696221"/>
              <a:ext cx="3243170" cy="417395"/>
            </a:xfrm>
            <a:custGeom>
              <a:avLst/>
              <a:gdLst>
                <a:gd name="T0" fmla="*/ 726 w 1452"/>
                <a:gd name="T1" fmla="*/ 143 h 187"/>
                <a:gd name="T2" fmla="*/ 0 w 1452"/>
                <a:gd name="T3" fmla="*/ 0 h 187"/>
                <a:gd name="T4" fmla="*/ 0 w 1452"/>
                <a:gd name="T5" fmla="*/ 0 h 187"/>
                <a:gd name="T6" fmla="*/ 726 w 1452"/>
                <a:gd name="T7" fmla="*/ 187 h 187"/>
                <a:gd name="T8" fmla="*/ 1452 w 1452"/>
                <a:gd name="T9" fmla="*/ 0 h 187"/>
                <a:gd name="T10" fmla="*/ 1452 w 1452"/>
                <a:gd name="T11" fmla="*/ 0 h 187"/>
                <a:gd name="T12" fmla="*/ 726 w 1452"/>
                <a:gd name="T13" fmla="*/ 143 h 187"/>
              </a:gdLst>
              <a:ahLst/>
              <a:cxnLst>
                <a:cxn ang="0">
                  <a:pos x="T0" y="T1"/>
                </a:cxn>
                <a:cxn ang="0">
                  <a:pos x="T2" y="T3"/>
                </a:cxn>
                <a:cxn ang="0">
                  <a:pos x="T4" y="T5"/>
                </a:cxn>
                <a:cxn ang="0">
                  <a:pos x="T6" y="T7"/>
                </a:cxn>
                <a:cxn ang="0">
                  <a:pos x="T8" y="T9"/>
                </a:cxn>
                <a:cxn ang="0">
                  <a:pos x="T10" y="T11"/>
                </a:cxn>
                <a:cxn ang="0">
                  <a:pos x="T12" y="T13"/>
                </a:cxn>
              </a:cxnLst>
              <a:rect l="0" t="0" r="r" b="b"/>
              <a:pathLst>
                <a:path w="1452" h="187">
                  <a:moveTo>
                    <a:pt x="726" y="143"/>
                  </a:moveTo>
                  <a:cubicBezTo>
                    <a:pt x="374" y="143"/>
                    <a:pt x="79" y="82"/>
                    <a:pt x="0" y="0"/>
                  </a:cubicBezTo>
                  <a:cubicBezTo>
                    <a:pt x="0" y="0"/>
                    <a:pt x="0" y="0"/>
                    <a:pt x="0" y="0"/>
                  </a:cubicBezTo>
                  <a:cubicBezTo>
                    <a:pt x="0" y="103"/>
                    <a:pt x="325" y="187"/>
                    <a:pt x="726" y="187"/>
                  </a:cubicBezTo>
                  <a:cubicBezTo>
                    <a:pt x="1127" y="187"/>
                    <a:pt x="1452" y="103"/>
                    <a:pt x="1452" y="0"/>
                  </a:cubicBezTo>
                  <a:cubicBezTo>
                    <a:pt x="1452" y="0"/>
                    <a:pt x="1452" y="0"/>
                    <a:pt x="1452" y="0"/>
                  </a:cubicBezTo>
                  <a:cubicBezTo>
                    <a:pt x="1372" y="82"/>
                    <a:pt x="1078" y="143"/>
                    <a:pt x="726" y="143"/>
                  </a:cubicBezTo>
                  <a:close/>
                </a:path>
              </a:pathLst>
            </a:custGeom>
            <a:solidFill>
              <a:schemeClr val="tx1">
                <a:lumMod val="95000"/>
                <a:lumOff val="5000"/>
                <a:alpha val="15000"/>
              </a:schemeClr>
            </a:solidFill>
            <a:ln>
              <a:noFill/>
            </a:ln>
          </p:spPr>
          <p:txBody>
            <a:bodyPr vert="horz" wrap="square" lIns="121883" tIns="60941" rIns="121883" bIns="60941" numCol="1" anchor="t" anchorCtr="0" compatLnSpc="1">
              <a:prstTxWarp prst="textNoShape">
                <a:avLst/>
              </a:prstTxWarp>
            </a:bodyPr>
            <a:lstStyle/>
            <a:p>
              <a:endParaRPr lang="id-ID"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3" name="Group 48"/>
          <p:cNvGrpSpPr/>
          <p:nvPr/>
        </p:nvGrpSpPr>
        <p:grpSpPr>
          <a:xfrm>
            <a:off x="3163491" y="2259352"/>
            <a:ext cx="462740" cy="462883"/>
            <a:chOff x="2925343" y="2268550"/>
            <a:chExt cx="462882" cy="462882"/>
          </a:xfrm>
        </p:grpSpPr>
        <p:sp>
          <p:nvSpPr>
            <p:cNvPr id="45" name="Rounded Rectangle 44"/>
            <p:cNvSpPr/>
            <p:nvPr/>
          </p:nvSpPr>
          <p:spPr>
            <a:xfrm>
              <a:off x="2925343" y="2268550"/>
              <a:ext cx="462882" cy="46288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8" name="Shape 1684"/>
            <p:cNvSpPr/>
            <p:nvPr/>
          </p:nvSpPr>
          <p:spPr>
            <a:xfrm>
              <a:off x="3028178" y="2377361"/>
              <a:ext cx="280172" cy="246554"/>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rgbClr val="FFFFFF"/>
            </a:solidFill>
            <a:ln w="12700" cap="flat">
              <a:noFill/>
              <a:miter lim="400000"/>
            </a:ln>
            <a:effectLst/>
          </p:spPr>
          <p:txBody>
            <a:bodyPr wrap="square" lIns="50784" tIns="50784" rIns="50784" bIns="50784" numCol="1" anchor="ctr">
              <a:noAutofit/>
            </a:bodyPr>
            <a:lstStyle/>
            <a:p>
              <a:pPr lvl="0" algn="l">
                <a:defRPr sz="3100" b="1">
                  <a:latin typeface="Kontrapunkt Bob Bold"/>
                  <a:ea typeface="Kontrapunkt Bob Bold"/>
                  <a:cs typeface="Kontrapunkt Bob Bold"/>
                  <a:sym typeface="Kontrapunkt Bob Bold"/>
                </a:defRPr>
              </a:pPr>
              <a:endParaRPr sz="4132">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6" name="Group 54"/>
          <p:cNvGrpSpPr/>
          <p:nvPr/>
        </p:nvGrpSpPr>
        <p:grpSpPr>
          <a:xfrm>
            <a:off x="3163491" y="4660901"/>
            <a:ext cx="462740" cy="462883"/>
            <a:chOff x="2855493" y="3429000"/>
            <a:chExt cx="462882" cy="462882"/>
          </a:xfrm>
        </p:grpSpPr>
        <p:sp>
          <p:nvSpPr>
            <p:cNvPr id="56" name="Rounded Rectangle 55"/>
            <p:cNvSpPr/>
            <p:nvPr/>
          </p:nvSpPr>
          <p:spPr>
            <a:xfrm>
              <a:off x="2855493" y="3429000"/>
              <a:ext cx="462882" cy="46288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7" name="AutoShape 35"/>
            <p:cNvSpPr>
              <a:spLocks/>
            </p:cNvSpPr>
            <p:nvPr/>
          </p:nvSpPr>
          <p:spPr bwMode="auto">
            <a:xfrm>
              <a:off x="2978718" y="3520829"/>
              <a:ext cx="216432" cy="290727"/>
            </a:xfrm>
            <a:custGeom>
              <a:avLst/>
              <a:gdLst>
                <a:gd name="T0" fmla="*/ 733 w 19946"/>
                <a:gd name="T1" fmla="*/ 1038 h 21355"/>
                <a:gd name="T2" fmla="*/ 550 w 19946"/>
                <a:gd name="T3" fmla="*/ 889 h 21355"/>
                <a:gd name="T4" fmla="*/ 6041 w 19946"/>
                <a:gd name="T5" fmla="*/ 11465 h 21355"/>
                <a:gd name="T6" fmla="*/ 5858 w 19946"/>
                <a:gd name="T7" fmla="*/ 16679 h 21355"/>
                <a:gd name="T8" fmla="*/ 0 w 19946"/>
                <a:gd name="T9" fmla="*/ 18765 h 21355"/>
                <a:gd name="T10" fmla="*/ 6590 w 19946"/>
                <a:gd name="T11" fmla="*/ 17722 h 21355"/>
                <a:gd name="T12" fmla="*/ 8970 w 19946"/>
                <a:gd name="T13" fmla="*/ 20999 h 21355"/>
                <a:gd name="T14" fmla="*/ 10251 w 19946"/>
                <a:gd name="T15" fmla="*/ 20403 h 21355"/>
                <a:gd name="T16" fmla="*/ 12265 w 19946"/>
                <a:gd name="T17" fmla="*/ 18467 h 21355"/>
                <a:gd name="T18" fmla="*/ 12631 w 19946"/>
                <a:gd name="T19" fmla="*/ 17275 h 21355"/>
                <a:gd name="T20" fmla="*/ 8055 w 19946"/>
                <a:gd name="T21" fmla="*/ 16381 h 21355"/>
                <a:gd name="T22" fmla="*/ 18855 w 19946"/>
                <a:gd name="T23" fmla="*/ 15785 h 21355"/>
                <a:gd name="T24" fmla="*/ 18672 w 19946"/>
                <a:gd name="T25" fmla="*/ 15636 h 21355"/>
                <a:gd name="T26" fmla="*/ 17024 w 19946"/>
                <a:gd name="T27" fmla="*/ 12806 h 21355"/>
                <a:gd name="T28" fmla="*/ 16475 w 19946"/>
                <a:gd name="T29" fmla="*/ 12806 h 21355"/>
                <a:gd name="T30" fmla="*/ 13180 w 19946"/>
                <a:gd name="T31" fmla="*/ 5805 h 21355"/>
                <a:gd name="T32" fmla="*/ 8421 w 19946"/>
                <a:gd name="T33" fmla="*/ 9380 h 21355"/>
                <a:gd name="T34" fmla="*/ 12814 w 19946"/>
                <a:gd name="T35" fmla="*/ 5507 h 21355"/>
                <a:gd name="T36" fmla="*/ 4211 w 19946"/>
                <a:gd name="T37" fmla="*/ 2825 h 21355"/>
                <a:gd name="T38" fmla="*/ 4211 w 19946"/>
                <a:gd name="T39" fmla="*/ 2378 h 21355"/>
                <a:gd name="T40" fmla="*/ 1831 w 19946"/>
                <a:gd name="T41" fmla="*/ 591 h 21355"/>
                <a:gd name="T42" fmla="*/ 1648 w 19946"/>
                <a:gd name="T43" fmla="*/ 1038 h 21355"/>
                <a:gd name="T44" fmla="*/ 18672 w 19946"/>
                <a:gd name="T45" fmla="*/ 14891 h 21355"/>
                <a:gd name="T46" fmla="*/ 17024 w 19946"/>
                <a:gd name="T47" fmla="*/ 9678 h 21355"/>
                <a:gd name="T48" fmla="*/ 15560 w 19946"/>
                <a:gd name="T49" fmla="*/ 2825 h 21355"/>
                <a:gd name="T50" fmla="*/ 12814 w 19946"/>
                <a:gd name="T51" fmla="*/ 5507 h 21355"/>
                <a:gd name="T52" fmla="*/ 13180 w 19946"/>
                <a:gd name="T53" fmla="*/ 5805 h 21355"/>
                <a:gd name="T54" fmla="*/ 16475 w 19946"/>
                <a:gd name="T55" fmla="*/ 3570 h 21355"/>
                <a:gd name="T56" fmla="*/ 16475 w 19946"/>
                <a:gd name="T57" fmla="*/ 8933 h 21355"/>
                <a:gd name="T58" fmla="*/ 17024 w 19946"/>
                <a:gd name="T59" fmla="*/ 2676 h 21355"/>
                <a:gd name="T60" fmla="*/ 19038 w 19946"/>
                <a:gd name="T61" fmla="*/ 1932 h 21355"/>
                <a:gd name="T62" fmla="*/ 17573 w 19946"/>
                <a:gd name="T63" fmla="*/ 740 h 21355"/>
                <a:gd name="T64" fmla="*/ 16658 w 19946"/>
                <a:gd name="T65" fmla="*/ 2378 h 21355"/>
                <a:gd name="T66" fmla="*/ 8970 w 19946"/>
                <a:gd name="T67" fmla="*/ 2825 h 21355"/>
                <a:gd name="T68" fmla="*/ 15560 w 19946"/>
                <a:gd name="T69" fmla="*/ 2825 h 2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46" h="21355">
                  <a:moveTo>
                    <a:pt x="7505" y="10125"/>
                  </a:moveTo>
                  <a:cubicBezTo>
                    <a:pt x="3478" y="6996"/>
                    <a:pt x="733" y="3272"/>
                    <a:pt x="733" y="1038"/>
                  </a:cubicBezTo>
                  <a:cubicBezTo>
                    <a:pt x="733" y="1038"/>
                    <a:pt x="733" y="889"/>
                    <a:pt x="733" y="740"/>
                  </a:cubicBezTo>
                  <a:cubicBezTo>
                    <a:pt x="733" y="740"/>
                    <a:pt x="550" y="889"/>
                    <a:pt x="550" y="889"/>
                  </a:cubicBezTo>
                  <a:cubicBezTo>
                    <a:pt x="-1464" y="4017"/>
                    <a:pt x="3112" y="9082"/>
                    <a:pt x="6041" y="11316"/>
                  </a:cubicBezTo>
                  <a:cubicBezTo>
                    <a:pt x="6041" y="11316"/>
                    <a:pt x="6041" y="11316"/>
                    <a:pt x="6041" y="11465"/>
                  </a:cubicBezTo>
                  <a:cubicBezTo>
                    <a:pt x="6041" y="16232"/>
                    <a:pt x="6041" y="16232"/>
                    <a:pt x="6041" y="16232"/>
                  </a:cubicBezTo>
                  <a:cubicBezTo>
                    <a:pt x="6041" y="16381"/>
                    <a:pt x="5858" y="16530"/>
                    <a:pt x="5858" y="16679"/>
                  </a:cubicBezTo>
                  <a:cubicBezTo>
                    <a:pt x="550" y="18020"/>
                    <a:pt x="550" y="18020"/>
                    <a:pt x="550" y="18020"/>
                  </a:cubicBezTo>
                  <a:cubicBezTo>
                    <a:pt x="183" y="18169"/>
                    <a:pt x="0" y="18467"/>
                    <a:pt x="0" y="18765"/>
                  </a:cubicBezTo>
                  <a:cubicBezTo>
                    <a:pt x="183" y="19063"/>
                    <a:pt x="550" y="19360"/>
                    <a:pt x="916" y="19212"/>
                  </a:cubicBezTo>
                  <a:cubicBezTo>
                    <a:pt x="6590" y="17722"/>
                    <a:pt x="6590" y="17722"/>
                    <a:pt x="6590" y="17722"/>
                  </a:cubicBezTo>
                  <a:cubicBezTo>
                    <a:pt x="6590" y="17722"/>
                    <a:pt x="6773" y="17871"/>
                    <a:pt x="6956" y="17871"/>
                  </a:cubicBezTo>
                  <a:cubicBezTo>
                    <a:pt x="8970" y="20999"/>
                    <a:pt x="8970" y="20999"/>
                    <a:pt x="8970" y="20999"/>
                  </a:cubicBezTo>
                  <a:cubicBezTo>
                    <a:pt x="9153" y="21297"/>
                    <a:pt x="9702" y="21446"/>
                    <a:pt x="10068" y="21297"/>
                  </a:cubicBezTo>
                  <a:cubicBezTo>
                    <a:pt x="10434" y="21148"/>
                    <a:pt x="10434" y="20701"/>
                    <a:pt x="10251" y="20403"/>
                  </a:cubicBezTo>
                  <a:cubicBezTo>
                    <a:pt x="8421" y="17722"/>
                    <a:pt x="8421" y="17722"/>
                    <a:pt x="8421" y="17722"/>
                  </a:cubicBezTo>
                  <a:cubicBezTo>
                    <a:pt x="12265" y="18467"/>
                    <a:pt x="12265" y="18467"/>
                    <a:pt x="12265" y="18467"/>
                  </a:cubicBezTo>
                  <a:cubicBezTo>
                    <a:pt x="12631" y="18616"/>
                    <a:pt x="12997" y="18467"/>
                    <a:pt x="13180" y="18020"/>
                  </a:cubicBezTo>
                  <a:cubicBezTo>
                    <a:pt x="13180" y="17722"/>
                    <a:pt x="12997" y="17424"/>
                    <a:pt x="12631" y="17275"/>
                  </a:cubicBezTo>
                  <a:cubicBezTo>
                    <a:pt x="8055" y="16381"/>
                    <a:pt x="8055" y="16381"/>
                    <a:pt x="8055" y="16381"/>
                  </a:cubicBezTo>
                  <a:cubicBezTo>
                    <a:pt x="8055" y="16381"/>
                    <a:pt x="8055" y="16381"/>
                    <a:pt x="8055" y="16381"/>
                  </a:cubicBezTo>
                  <a:cubicBezTo>
                    <a:pt x="8055" y="12657"/>
                    <a:pt x="8055" y="12657"/>
                    <a:pt x="8055" y="12657"/>
                  </a:cubicBezTo>
                  <a:cubicBezTo>
                    <a:pt x="11350" y="14743"/>
                    <a:pt x="16658" y="16679"/>
                    <a:pt x="18855" y="15785"/>
                  </a:cubicBezTo>
                  <a:cubicBezTo>
                    <a:pt x="18855" y="15785"/>
                    <a:pt x="19038" y="15636"/>
                    <a:pt x="19038" y="15636"/>
                  </a:cubicBezTo>
                  <a:cubicBezTo>
                    <a:pt x="18855" y="15636"/>
                    <a:pt x="18672" y="15636"/>
                    <a:pt x="18672" y="15636"/>
                  </a:cubicBezTo>
                  <a:cubicBezTo>
                    <a:pt x="15926" y="15636"/>
                    <a:pt x="11350" y="13402"/>
                    <a:pt x="7505" y="10125"/>
                  </a:cubicBezTo>
                  <a:close/>
                  <a:moveTo>
                    <a:pt x="17024" y="12806"/>
                  </a:moveTo>
                  <a:cubicBezTo>
                    <a:pt x="17024" y="12955"/>
                    <a:pt x="16841" y="13104"/>
                    <a:pt x="16658" y="13104"/>
                  </a:cubicBezTo>
                  <a:cubicBezTo>
                    <a:pt x="16658" y="13104"/>
                    <a:pt x="16475" y="12955"/>
                    <a:pt x="16475" y="12806"/>
                  </a:cubicBezTo>
                  <a:cubicBezTo>
                    <a:pt x="16475" y="8933"/>
                    <a:pt x="16475" y="8933"/>
                    <a:pt x="16475" y="8933"/>
                  </a:cubicBezTo>
                  <a:cubicBezTo>
                    <a:pt x="15560" y="7890"/>
                    <a:pt x="14461" y="6847"/>
                    <a:pt x="13180" y="5805"/>
                  </a:cubicBezTo>
                  <a:cubicBezTo>
                    <a:pt x="8787" y="9380"/>
                    <a:pt x="8787" y="9380"/>
                    <a:pt x="8787" y="9380"/>
                  </a:cubicBezTo>
                  <a:cubicBezTo>
                    <a:pt x="8787" y="9380"/>
                    <a:pt x="8604" y="9380"/>
                    <a:pt x="8421" y="9380"/>
                  </a:cubicBezTo>
                  <a:cubicBezTo>
                    <a:pt x="8421" y="9231"/>
                    <a:pt x="8421" y="9082"/>
                    <a:pt x="8421" y="8933"/>
                  </a:cubicBezTo>
                  <a:cubicBezTo>
                    <a:pt x="12814" y="5507"/>
                    <a:pt x="12814" y="5507"/>
                    <a:pt x="12814" y="5507"/>
                  </a:cubicBezTo>
                  <a:cubicBezTo>
                    <a:pt x="11533" y="4464"/>
                    <a:pt x="10251" y="3570"/>
                    <a:pt x="8970" y="2825"/>
                  </a:cubicBezTo>
                  <a:cubicBezTo>
                    <a:pt x="4211" y="2825"/>
                    <a:pt x="4211" y="2825"/>
                    <a:pt x="4211" y="2825"/>
                  </a:cubicBezTo>
                  <a:cubicBezTo>
                    <a:pt x="4028" y="2825"/>
                    <a:pt x="4028" y="2676"/>
                    <a:pt x="4028" y="2527"/>
                  </a:cubicBezTo>
                  <a:cubicBezTo>
                    <a:pt x="4028" y="2378"/>
                    <a:pt x="4028" y="2378"/>
                    <a:pt x="4211" y="2378"/>
                  </a:cubicBezTo>
                  <a:cubicBezTo>
                    <a:pt x="8055" y="2378"/>
                    <a:pt x="8055" y="2378"/>
                    <a:pt x="8055" y="2378"/>
                  </a:cubicBezTo>
                  <a:cubicBezTo>
                    <a:pt x="4943" y="591"/>
                    <a:pt x="2380" y="-5"/>
                    <a:pt x="1831" y="591"/>
                  </a:cubicBezTo>
                  <a:cubicBezTo>
                    <a:pt x="1831" y="591"/>
                    <a:pt x="1831" y="591"/>
                    <a:pt x="1831" y="591"/>
                  </a:cubicBezTo>
                  <a:cubicBezTo>
                    <a:pt x="1648" y="591"/>
                    <a:pt x="1648" y="889"/>
                    <a:pt x="1648" y="1038"/>
                  </a:cubicBezTo>
                  <a:cubicBezTo>
                    <a:pt x="1648" y="2974"/>
                    <a:pt x="4394" y="6549"/>
                    <a:pt x="8055" y="9678"/>
                  </a:cubicBezTo>
                  <a:cubicBezTo>
                    <a:pt x="11899" y="12657"/>
                    <a:pt x="16292" y="14891"/>
                    <a:pt x="18672" y="14891"/>
                  </a:cubicBezTo>
                  <a:cubicBezTo>
                    <a:pt x="18855" y="14891"/>
                    <a:pt x="19221" y="14891"/>
                    <a:pt x="19221" y="14743"/>
                  </a:cubicBezTo>
                  <a:cubicBezTo>
                    <a:pt x="19953" y="14296"/>
                    <a:pt x="19221" y="12210"/>
                    <a:pt x="17024" y="9678"/>
                  </a:cubicBezTo>
                  <a:lnTo>
                    <a:pt x="17024" y="12806"/>
                  </a:lnTo>
                  <a:close/>
                  <a:moveTo>
                    <a:pt x="15560" y="2825"/>
                  </a:moveTo>
                  <a:cubicBezTo>
                    <a:pt x="15743" y="2974"/>
                    <a:pt x="15743" y="2974"/>
                    <a:pt x="15743" y="2974"/>
                  </a:cubicBezTo>
                  <a:cubicBezTo>
                    <a:pt x="12814" y="5507"/>
                    <a:pt x="12814" y="5507"/>
                    <a:pt x="12814" y="5507"/>
                  </a:cubicBezTo>
                  <a:cubicBezTo>
                    <a:pt x="12814" y="5507"/>
                    <a:pt x="12997" y="5656"/>
                    <a:pt x="12997" y="5656"/>
                  </a:cubicBezTo>
                  <a:cubicBezTo>
                    <a:pt x="12997" y="5656"/>
                    <a:pt x="13180" y="5805"/>
                    <a:pt x="13180" y="5805"/>
                  </a:cubicBezTo>
                  <a:cubicBezTo>
                    <a:pt x="16109" y="3421"/>
                    <a:pt x="16109" y="3421"/>
                    <a:pt x="16109" y="3421"/>
                  </a:cubicBezTo>
                  <a:cubicBezTo>
                    <a:pt x="16475" y="3570"/>
                    <a:pt x="16475" y="3570"/>
                    <a:pt x="16475" y="3570"/>
                  </a:cubicBezTo>
                  <a:cubicBezTo>
                    <a:pt x="16475" y="3570"/>
                    <a:pt x="16475" y="3570"/>
                    <a:pt x="16475" y="3570"/>
                  </a:cubicBezTo>
                  <a:cubicBezTo>
                    <a:pt x="16475" y="8933"/>
                    <a:pt x="16475" y="8933"/>
                    <a:pt x="16475" y="8933"/>
                  </a:cubicBezTo>
                  <a:cubicBezTo>
                    <a:pt x="16658" y="9082"/>
                    <a:pt x="16841" y="9380"/>
                    <a:pt x="17024" y="9678"/>
                  </a:cubicBezTo>
                  <a:cubicBezTo>
                    <a:pt x="17024" y="2676"/>
                    <a:pt x="17024" y="2676"/>
                    <a:pt x="17024" y="2676"/>
                  </a:cubicBezTo>
                  <a:cubicBezTo>
                    <a:pt x="17024" y="2676"/>
                    <a:pt x="17024" y="2676"/>
                    <a:pt x="17024" y="2676"/>
                  </a:cubicBezTo>
                  <a:cubicBezTo>
                    <a:pt x="17573" y="2825"/>
                    <a:pt x="18305" y="2527"/>
                    <a:pt x="19038" y="1932"/>
                  </a:cubicBezTo>
                  <a:cubicBezTo>
                    <a:pt x="19953" y="1336"/>
                    <a:pt x="20136" y="442"/>
                    <a:pt x="19770" y="144"/>
                  </a:cubicBezTo>
                  <a:cubicBezTo>
                    <a:pt x="19404" y="-154"/>
                    <a:pt x="18305" y="-5"/>
                    <a:pt x="17573" y="740"/>
                  </a:cubicBezTo>
                  <a:cubicBezTo>
                    <a:pt x="16841" y="1187"/>
                    <a:pt x="16475" y="1932"/>
                    <a:pt x="16658" y="2378"/>
                  </a:cubicBezTo>
                  <a:cubicBezTo>
                    <a:pt x="16658" y="2378"/>
                    <a:pt x="16658" y="2378"/>
                    <a:pt x="16658" y="2378"/>
                  </a:cubicBezTo>
                  <a:cubicBezTo>
                    <a:pt x="8055" y="2378"/>
                    <a:pt x="8055" y="2378"/>
                    <a:pt x="8055" y="2378"/>
                  </a:cubicBezTo>
                  <a:cubicBezTo>
                    <a:pt x="8421" y="2527"/>
                    <a:pt x="8604" y="2676"/>
                    <a:pt x="8970" y="2825"/>
                  </a:cubicBezTo>
                  <a:lnTo>
                    <a:pt x="15560" y="2825"/>
                  </a:lnTo>
                  <a:close/>
                  <a:moveTo>
                    <a:pt x="15560" y="2825"/>
                  </a:moveTo>
                </a:path>
              </a:pathLst>
            </a:cu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9" name="Group 61"/>
          <p:cNvGrpSpPr/>
          <p:nvPr/>
        </p:nvGrpSpPr>
        <p:grpSpPr>
          <a:xfrm>
            <a:off x="8563035" y="3460125"/>
            <a:ext cx="462740" cy="462883"/>
            <a:chOff x="2095350" y="2324961"/>
            <a:chExt cx="462882" cy="462882"/>
          </a:xfrm>
        </p:grpSpPr>
        <p:sp>
          <p:nvSpPr>
            <p:cNvPr id="60" name="Rounded Rectangle 59"/>
            <p:cNvSpPr/>
            <p:nvPr/>
          </p:nvSpPr>
          <p:spPr>
            <a:xfrm>
              <a:off x="2095350" y="2324961"/>
              <a:ext cx="462882" cy="46288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8" name="Shape 579"/>
            <p:cNvSpPr/>
            <p:nvPr/>
          </p:nvSpPr>
          <p:spPr>
            <a:xfrm flipV="1">
              <a:off x="2204123" y="2428623"/>
              <a:ext cx="245336" cy="255557"/>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cap="flat">
              <a:noFill/>
              <a:miter lim="400000"/>
            </a:ln>
            <a:effectLst/>
          </p:spPr>
          <p:txBody>
            <a:bodyPr wrap="square" lIns="50784" tIns="50784" rIns="50784" bIns="50784" numCol="1" anchor="ctr">
              <a:noAutofit/>
            </a:bodyPr>
            <a:lstStyle/>
            <a:p>
              <a:pPr lvl="0" algn="l">
                <a:defRPr sz="3100" b="1">
                  <a:latin typeface="Kontrapunkt Bob Bold"/>
                  <a:ea typeface="Kontrapunkt Bob Bold"/>
                  <a:cs typeface="Kontrapunkt Bob Bold"/>
                  <a:sym typeface="Kontrapunkt Bob Bold"/>
                </a:defRPr>
              </a:pPr>
              <a:endParaRPr sz="4132">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2" name="Group 66"/>
          <p:cNvGrpSpPr/>
          <p:nvPr/>
        </p:nvGrpSpPr>
        <p:grpSpPr>
          <a:xfrm>
            <a:off x="8567815" y="2236061"/>
            <a:ext cx="462740" cy="462883"/>
            <a:chOff x="2018242" y="3429000"/>
            <a:chExt cx="462882" cy="462882"/>
          </a:xfrm>
        </p:grpSpPr>
        <p:sp>
          <p:nvSpPr>
            <p:cNvPr id="64" name="Rounded Rectangle 63"/>
            <p:cNvSpPr/>
            <p:nvPr/>
          </p:nvSpPr>
          <p:spPr>
            <a:xfrm>
              <a:off x="2018242" y="3429000"/>
              <a:ext cx="462882" cy="46288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6" name="Shape 546"/>
            <p:cNvSpPr/>
            <p:nvPr/>
          </p:nvSpPr>
          <p:spPr>
            <a:xfrm>
              <a:off x="2102354" y="3560952"/>
              <a:ext cx="299452" cy="198978"/>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bg1"/>
            </a:solidFill>
            <a:ln w="12700" cap="flat">
              <a:noFill/>
              <a:miter lim="400000"/>
            </a:ln>
            <a:effectLst/>
          </p:spPr>
          <p:txBody>
            <a:bodyPr wrap="square" lIns="50784" tIns="50784" rIns="50784" bIns="50784" numCol="1" anchor="ctr">
              <a:noAutofit/>
            </a:bodyPr>
            <a:lstStyle/>
            <a:p>
              <a:pPr lvl="0" algn="l">
                <a:defRPr sz="3100" b="1">
                  <a:latin typeface="Kontrapunkt Bob Bold"/>
                  <a:ea typeface="Kontrapunkt Bob Bold"/>
                  <a:cs typeface="Kontrapunkt Bob Bold"/>
                  <a:sym typeface="Kontrapunkt Bob Bold"/>
                </a:defRPr>
              </a:pPr>
              <a:endParaRPr sz="4132">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3" name="Group 68"/>
          <p:cNvGrpSpPr/>
          <p:nvPr/>
        </p:nvGrpSpPr>
        <p:grpSpPr>
          <a:xfrm>
            <a:off x="3163491" y="3460125"/>
            <a:ext cx="462740" cy="462883"/>
            <a:chOff x="2855493" y="3429000"/>
            <a:chExt cx="462882" cy="462882"/>
          </a:xfrm>
        </p:grpSpPr>
        <p:sp>
          <p:nvSpPr>
            <p:cNvPr id="51" name="Rounded Rectangle 50"/>
            <p:cNvSpPr/>
            <p:nvPr/>
          </p:nvSpPr>
          <p:spPr>
            <a:xfrm>
              <a:off x="2855493" y="3429000"/>
              <a:ext cx="462882" cy="462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8" name="Shape 1849"/>
            <p:cNvSpPr/>
            <p:nvPr/>
          </p:nvSpPr>
          <p:spPr>
            <a:xfrm flipH="1">
              <a:off x="2967936" y="3562457"/>
              <a:ext cx="256862" cy="206609"/>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50784" tIns="50784" rIns="50784" bIns="50784" numCol="1" anchor="ctr">
              <a:noAutofit/>
            </a:bodyPr>
            <a:lstStyle/>
            <a:p>
              <a:pPr lvl="0">
                <a:defRPr sz="3200">
                  <a:solidFill>
                    <a:srgbClr val="FFFFFF"/>
                  </a:solidFill>
                  <a:latin typeface="Helvetica Light"/>
                  <a:ea typeface="Helvetica Light"/>
                  <a:cs typeface="Helvetica Light"/>
                  <a:sym typeface="Helvetica Light"/>
                </a:defRPr>
              </a:pPr>
              <a:endParaRPr sz="4265">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9" name="Text Placeholder 8"/>
          <p:cNvSpPr>
            <a:spLocks noGrp="1"/>
          </p:cNvSpPr>
          <p:nvPr>
            <p:ph type="body" sz="quarter" idx="4294967295"/>
          </p:nvPr>
        </p:nvSpPr>
        <p:spPr>
          <a:xfrm>
            <a:off x="10182225" y="2074863"/>
            <a:ext cx="2009775" cy="333375"/>
          </a:xfrm>
        </p:spPr>
        <p:txBody>
          <a:bodyPr>
            <a:noAutofit/>
          </a:bodyPr>
          <a:lstStyle/>
          <a:p>
            <a:pPr marL="0" indent="0">
              <a:buNone/>
            </a:pPr>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政客方面</a:t>
            </a:r>
            <a:endParaRPr lang="en-US" altLang="zh-CN"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0" name="Text Placeholder 9"/>
          <p:cNvSpPr>
            <a:spLocks noGrp="1"/>
          </p:cNvSpPr>
          <p:nvPr>
            <p:ph type="body" sz="quarter" idx="4294967295"/>
          </p:nvPr>
        </p:nvSpPr>
        <p:spPr>
          <a:xfrm>
            <a:off x="9915525" y="2408238"/>
            <a:ext cx="2276475" cy="565150"/>
          </a:xfrm>
        </p:spPr>
        <p:txBody>
          <a:bodyPr>
            <a:noAutofit/>
          </a:bodyPr>
          <a:lstStyle/>
          <a:p>
            <a:pPr marL="0" indent="0">
              <a:buNone/>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在权力斗争中常常不择手段，有一套自己的官场“嫌怨有所弗避，不拘泥于常理”的政客作风</a:t>
            </a:r>
            <a:endParaRPr lang="en-AU"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1" name="Text Placeholder 8"/>
          <p:cNvSpPr>
            <a:spLocks noGrp="1"/>
          </p:cNvSpPr>
          <p:nvPr>
            <p:ph type="body" sz="quarter" idx="4294967295"/>
          </p:nvPr>
        </p:nvSpPr>
        <p:spPr>
          <a:xfrm>
            <a:off x="0" y="2230438"/>
            <a:ext cx="2012950" cy="334962"/>
          </a:xfrm>
        </p:spPr>
        <p:txBody>
          <a:bodyPr>
            <a:noAutofit/>
          </a:bodyPr>
          <a:lstStyle/>
          <a:p>
            <a:pPr marL="0" indent="0">
              <a:buNone/>
            </a:pPr>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政治方面</a:t>
            </a:r>
            <a:endParaRPr lang="en-US" altLang="zh-CN"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2" name="Text Placeholder 9"/>
          <p:cNvSpPr>
            <a:spLocks noGrp="1"/>
          </p:cNvSpPr>
          <p:nvPr>
            <p:ph type="body" sz="quarter" idx="4294967295"/>
          </p:nvPr>
        </p:nvSpPr>
        <p:spPr>
          <a:xfrm>
            <a:off x="0" y="2574925"/>
            <a:ext cx="2278063" cy="565150"/>
          </a:xfrm>
        </p:spPr>
        <p:txBody>
          <a:bodyPr>
            <a:noAutofit/>
          </a:bodyPr>
          <a:lstStyle/>
          <a:p>
            <a:pPr marL="0" indent="0">
              <a:buNone/>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有在敏锐的政治眼光和独特的治理方式</a:t>
            </a:r>
            <a:endParaRPr lang="en-AU"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3" name="Text Placeholder 8"/>
          <p:cNvSpPr>
            <a:spLocks noGrp="1"/>
          </p:cNvSpPr>
          <p:nvPr>
            <p:ph type="body" sz="quarter" idx="4294967295"/>
          </p:nvPr>
        </p:nvSpPr>
        <p:spPr>
          <a:xfrm>
            <a:off x="0" y="3417888"/>
            <a:ext cx="2012950" cy="336550"/>
          </a:xfrm>
        </p:spPr>
        <p:txBody>
          <a:bodyPr>
            <a:noAutofit/>
          </a:bodyPr>
          <a:lstStyle/>
          <a:p>
            <a:pPr marL="0" indent="0">
              <a:buNone/>
            </a:pPr>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改革方面</a:t>
            </a:r>
            <a:endParaRPr lang="en-US" altLang="zh-CN"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4" name="Text Placeholder 9"/>
          <p:cNvSpPr>
            <a:spLocks noGrp="1"/>
          </p:cNvSpPr>
          <p:nvPr>
            <p:ph type="body" sz="quarter" idx="4294967295"/>
          </p:nvPr>
        </p:nvSpPr>
        <p:spPr>
          <a:xfrm>
            <a:off x="0" y="3687962"/>
            <a:ext cx="2482330" cy="563562"/>
          </a:xfrm>
        </p:spPr>
        <p:txBody>
          <a:bodyPr>
            <a:noAutofit/>
          </a:bodyPr>
          <a:lstStyle/>
          <a:p>
            <a:pPr marL="0" indent="0">
              <a:buNone/>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推行“考成法”，大力整顿吏治，力求构建氛围，使得“大小臣工鳃鳃奉职，中外淬砺，莫敢有偷心”，改变官场“一味甘草，二字乡愿”的颓靡习气</a:t>
            </a:r>
            <a:endParaRPr lang="en-AU"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5" name="Text Placeholder 8"/>
          <p:cNvSpPr>
            <a:spLocks noGrp="1"/>
          </p:cNvSpPr>
          <p:nvPr>
            <p:ph type="body" sz="quarter" idx="4294967295"/>
          </p:nvPr>
        </p:nvSpPr>
        <p:spPr>
          <a:xfrm>
            <a:off x="0" y="4646613"/>
            <a:ext cx="2011363" cy="336550"/>
          </a:xfrm>
        </p:spPr>
        <p:txBody>
          <a:bodyPr>
            <a:noAutofit/>
          </a:bodyPr>
          <a:lstStyle/>
          <a:p>
            <a:pPr marL="0" indent="0">
              <a:buNone/>
            </a:pPr>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经济方面</a:t>
            </a:r>
            <a:endParaRPr lang="en-US" altLang="zh-CN"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6" name="Text Placeholder 9"/>
          <p:cNvSpPr>
            <a:spLocks noGrp="1"/>
          </p:cNvSpPr>
          <p:nvPr>
            <p:ph type="body" sz="quarter" idx="4294967295"/>
          </p:nvPr>
        </p:nvSpPr>
        <p:spPr>
          <a:xfrm>
            <a:off x="14404" y="4898094"/>
            <a:ext cx="2278063" cy="565150"/>
          </a:xfrm>
        </p:spPr>
        <p:txBody>
          <a:bodyPr>
            <a:noAutofit/>
          </a:bodyPr>
          <a:lstStyle/>
          <a:p>
            <a:pPr marL="0" indent="0">
              <a:buNone/>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排除万难，坚持清丈耕地，整理赋税，揪出了一大批隐税的耕地强权势力，继而将在南方部分地区出现的“条顺法”推广到全国，使赋税和役货币化，人头税向土地税转移，一手“惩贪污以足民”，一手追查逃税、漏税增加国库收入，力求两手并举</a:t>
            </a:r>
            <a:endParaRPr lang="en-AU"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7" name="Text Placeholder 8"/>
          <p:cNvSpPr>
            <a:spLocks noGrp="1"/>
          </p:cNvSpPr>
          <p:nvPr>
            <p:ph type="body" sz="quarter" idx="4294967295"/>
          </p:nvPr>
        </p:nvSpPr>
        <p:spPr>
          <a:xfrm>
            <a:off x="10179050" y="3251200"/>
            <a:ext cx="2012950" cy="336550"/>
          </a:xfrm>
        </p:spPr>
        <p:txBody>
          <a:bodyPr>
            <a:noAutofit/>
          </a:bodyPr>
          <a:lstStyle/>
          <a:p>
            <a:pPr marL="0" indent="0">
              <a:buNone/>
            </a:pPr>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生活方面</a:t>
            </a:r>
            <a:endParaRPr lang="en-US" altLang="zh-CN"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8" name="Text Placeholder 9"/>
          <p:cNvSpPr>
            <a:spLocks noGrp="1"/>
          </p:cNvSpPr>
          <p:nvPr>
            <p:ph type="body" sz="quarter" idx="4294967295"/>
          </p:nvPr>
        </p:nvSpPr>
        <p:spPr>
          <a:xfrm>
            <a:off x="9915525" y="3587750"/>
            <a:ext cx="2276475" cy="563563"/>
          </a:xfrm>
        </p:spPr>
        <p:txBody>
          <a:bodyPr>
            <a:noAutofit/>
          </a:bodyPr>
          <a:lstStyle/>
          <a:p>
            <a:pPr marL="0" indent="0">
              <a:buNone/>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不受贿，但行贿，生活腐化，大造府院，妻妾成群，奢侈无度</a:t>
            </a:r>
            <a:endParaRPr lang="en-AU"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4" name="Group 88"/>
          <p:cNvGrpSpPr/>
          <p:nvPr/>
        </p:nvGrpSpPr>
        <p:grpSpPr>
          <a:xfrm flipH="1">
            <a:off x="9597861" y="4360607"/>
            <a:ext cx="2523768" cy="2385495"/>
            <a:chOff x="4722181" y="1600175"/>
            <a:chExt cx="4427446" cy="4183583"/>
          </a:xfrm>
        </p:grpSpPr>
        <p:sp>
          <p:nvSpPr>
            <p:cNvPr id="90" name="Freeform 89"/>
            <p:cNvSpPr>
              <a:spLocks/>
            </p:cNvSpPr>
            <p:nvPr/>
          </p:nvSpPr>
          <p:spPr bwMode="auto">
            <a:xfrm>
              <a:off x="5367062" y="5529056"/>
              <a:ext cx="682813" cy="254702"/>
            </a:xfrm>
            <a:custGeom>
              <a:avLst/>
              <a:gdLst>
                <a:gd name="T0" fmla="*/ 46 w 53"/>
                <a:gd name="T1" fmla="*/ 0 h 20"/>
                <a:gd name="T2" fmla="*/ 38 w 53"/>
                <a:gd name="T3" fmla="*/ 2 h 20"/>
                <a:gd name="T4" fmla="*/ 37 w 53"/>
                <a:gd name="T5" fmla="*/ 4 h 20"/>
                <a:gd name="T6" fmla="*/ 34 w 53"/>
                <a:gd name="T7" fmla="*/ 7 h 20"/>
                <a:gd name="T8" fmla="*/ 3 w 53"/>
                <a:gd name="T9" fmla="*/ 17 h 20"/>
                <a:gd name="T10" fmla="*/ 0 w 53"/>
                <a:gd name="T11" fmla="*/ 20 h 20"/>
                <a:gd name="T12" fmla="*/ 0 w 53"/>
                <a:gd name="T13" fmla="*/ 20 h 20"/>
                <a:gd name="T14" fmla="*/ 51 w 53"/>
                <a:gd name="T15" fmla="*/ 20 h 20"/>
                <a:gd name="T16" fmla="*/ 51 w 53"/>
                <a:gd name="T17" fmla="*/ 13 h 20"/>
                <a:gd name="T18" fmla="*/ 48 w 53"/>
                <a:gd name="T19" fmla="*/ 4 h 20"/>
                <a:gd name="T20" fmla="*/ 49 w 53"/>
                <a:gd name="T21" fmla="*/ 4 h 20"/>
                <a:gd name="T22" fmla="*/ 49 w 53"/>
                <a:gd name="T23" fmla="*/ 2 h 20"/>
                <a:gd name="T24" fmla="*/ 46 w 53"/>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20">
                  <a:moveTo>
                    <a:pt x="46" y="0"/>
                  </a:moveTo>
                  <a:cubicBezTo>
                    <a:pt x="43" y="0"/>
                    <a:pt x="38" y="2"/>
                    <a:pt x="38" y="2"/>
                  </a:cubicBezTo>
                  <a:cubicBezTo>
                    <a:pt x="38" y="2"/>
                    <a:pt x="39" y="3"/>
                    <a:pt x="37" y="4"/>
                  </a:cubicBezTo>
                  <a:cubicBezTo>
                    <a:pt x="37" y="5"/>
                    <a:pt x="37" y="6"/>
                    <a:pt x="34" y="7"/>
                  </a:cubicBezTo>
                  <a:cubicBezTo>
                    <a:pt x="3" y="17"/>
                    <a:pt x="3" y="17"/>
                    <a:pt x="3" y="17"/>
                  </a:cubicBezTo>
                  <a:cubicBezTo>
                    <a:pt x="3" y="17"/>
                    <a:pt x="1" y="18"/>
                    <a:pt x="0" y="20"/>
                  </a:cubicBezTo>
                  <a:cubicBezTo>
                    <a:pt x="0" y="20"/>
                    <a:pt x="0" y="20"/>
                    <a:pt x="0" y="20"/>
                  </a:cubicBezTo>
                  <a:cubicBezTo>
                    <a:pt x="51" y="20"/>
                    <a:pt x="51" y="20"/>
                    <a:pt x="51" y="20"/>
                  </a:cubicBezTo>
                  <a:cubicBezTo>
                    <a:pt x="52" y="18"/>
                    <a:pt x="53" y="13"/>
                    <a:pt x="51" y="13"/>
                  </a:cubicBezTo>
                  <a:cubicBezTo>
                    <a:pt x="51" y="13"/>
                    <a:pt x="48" y="7"/>
                    <a:pt x="48" y="4"/>
                  </a:cubicBezTo>
                  <a:cubicBezTo>
                    <a:pt x="49" y="4"/>
                    <a:pt x="49" y="4"/>
                    <a:pt x="49" y="4"/>
                  </a:cubicBezTo>
                  <a:cubicBezTo>
                    <a:pt x="49" y="3"/>
                    <a:pt x="49" y="2"/>
                    <a:pt x="49" y="2"/>
                  </a:cubicBezTo>
                  <a:cubicBezTo>
                    <a:pt x="49" y="1"/>
                    <a:pt x="48" y="0"/>
                    <a:pt x="46" y="0"/>
                  </a:cubicBezTo>
                </a:path>
              </a:pathLst>
            </a:custGeom>
            <a:solidFill>
              <a:srgbClr val="242424"/>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1" name="Freeform 90"/>
            <p:cNvSpPr>
              <a:spLocks/>
            </p:cNvSpPr>
            <p:nvPr/>
          </p:nvSpPr>
          <p:spPr bwMode="auto">
            <a:xfrm>
              <a:off x="6575530" y="5529056"/>
              <a:ext cx="666557" cy="254702"/>
            </a:xfrm>
            <a:custGeom>
              <a:avLst/>
              <a:gdLst>
                <a:gd name="T0" fmla="*/ 7 w 52"/>
                <a:gd name="T1" fmla="*/ 0 h 20"/>
                <a:gd name="T2" fmla="*/ 4 w 52"/>
                <a:gd name="T3" fmla="*/ 2 h 20"/>
                <a:gd name="T4" fmla="*/ 2 w 52"/>
                <a:gd name="T5" fmla="*/ 11 h 20"/>
                <a:gd name="T6" fmla="*/ 2 w 52"/>
                <a:gd name="T7" fmla="*/ 11 h 20"/>
                <a:gd name="T8" fmla="*/ 1 w 52"/>
                <a:gd name="T9" fmla="*/ 13 h 20"/>
                <a:gd name="T10" fmla="*/ 0 w 52"/>
                <a:gd name="T11" fmla="*/ 13 h 20"/>
                <a:gd name="T12" fmla="*/ 2 w 52"/>
                <a:gd name="T13" fmla="*/ 20 h 20"/>
                <a:gd name="T14" fmla="*/ 52 w 52"/>
                <a:gd name="T15" fmla="*/ 20 h 20"/>
                <a:gd name="T16" fmla="*/ 49 w 52"/>
                <a:gd name="T17" fmla="*/ 17 h 20"/>
                <a:gd name="T18" fmla="*/ 17 w 52"/>
                <a:gd name="T19" fmla="*/ 7 h 20"/>
                <a:gd name="T20" fmla="*/ 14 w 52"/>
                <a:gd name="T21" fmla="*/ 4 h 20"/>
                <a:gd name="T22" fmla="*/ 15 w 52"/>
                <a:gd name="T23" fmla="*/ 4 h 20"/>
                <a:gd name="T24" fmla="*/ 15 w 52"/>
                <a:gd name="T25" fmla="*/ 2 h 20"/>
                <a:gd name="T26" fmla="*/ 7 w 5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0">
                  <a:moveTo>
                    <a:pt x="7" y="0"/>
                  </a:moveTo>
                  <a:cubicBezTo>
                    <a:pt x="5" y="0"/>
                    <a:pt x="4" y="1"/>
                    <a:pt x="4" y="2"/>
                  </a:cubicBezTo>
                  <a:cubicBezTo>
                    <a:pt x="5" y="5"/>
                    <a:pt x="2" y="11"/>
                    <a:pt x="2" y="11"/>
                  </a:cubicBezTo>
                  <a:cubicBezTo>
                    <a:pt x="2" y="11"/>
                    <a:pt x="2" y="11"/>
                    <a:pt x="2" y="11"/>
                  </a:cubicBezTo>
                  <a:cubicBezTo>
                    <a:pt x="1" y="12"/>
                    <a:pt x="1" y="13"/>
                    <a:pt x="1" y="13"/>
                  </a:cubicBezTo>
                  <a:cubicBezTo>
                    <a:pt x="1" y="13"/>
                    <a:pt x="0" y="13"/>
                    <a:pt x="0" y="13"/>
                  </a:cubicBezTo>
                  <a:cubicBezTo>
                    <a:pt x="0" y="16"/>
                    <a:pt x="2" y="20"/>
                    <a:pt x="2" y="20"/>
                  </a:cubicBezTo>
                  <a:cubicBezTo>
                    <a:pt x="52" y="20"/>
                    <a:pt x="52" y="20"/>
                    <a:pt x="52" y="20"/>
                  </a:cubicBezTo>
                  <a:cubicBezTo>
                    <a:pt x="51" y="19"/>
                    <a:pt x="49" y="17"/>
                    <a:pt x="49" y="17"/>
                  </a:cubicBezTo>
                  <a:cubicBezTo>
                    <a:pt x="17" y="7"/>
                    <a:pt x="17" y="7"/>
                    <a:pt x="17" y="7"/>
                  </a:cubicBezTo>
                  <a:cubicBezTo>
                    <a:pt x="14" y="6"/>
                    <a:pt x="14" y="4"/>
                    <a:pt x="14" y="4"/>
                  </a:cubicBezTo>
                  <a:cubicBezTo>
                    <a:pt x="15" y="4"/>
                    <a:pt x="15" y="4"/>
                    <a:pt x="15" y="4"/>
                  </a:cubicBezTo>
                  <a:cubicBezTo>
                    <a:pt x="15" y="3"/>
                    <a:pt x="15" y="2"/>
                    <a:pt x="15" y="2"/>
                  </a:cubicBezTo>
                  <a:cubicBezTo>
                    <a:pt x="15" y="2"/>
                    <a:pt x="10" y="0"/>
                    <a:pt x="7" y="0"/>
                  </a:cubicBezTo>
                </a:path>
              </a:pathLst>
            </a:custGeom>
            <a:solidFill>
              <a:srgbClr val="242424"/>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2" name="Freeform 91"/>
            <p:cNvSpPr>
              <a:spLocks/>
            </p:cNvSpPr>
            <p:nvPr/>
          </p:nvSpPr>
          <p:spPr bwMode="auto">
            <a:xfrm>
              <a:off x="5816849" y="4309749"/>
              <a:ext cx="395600" cy="1240987"/>
            </a:xfrm>
            <a:custGeom>
              <a:avLst/>
              <a:gdLst>
                <a:gd name="T0" fmla="*/ 38 w 73"/>
                <a:gd name="T1" fmla="*/ 0 h 229"/>
                <a:gd name="T2" fmla="*/ 0 w 73"/>
                <a:gd name="T3" fmla="*/ 229 h 229"/>
                <a:gd name="T4" fmla="*/ 45 w 73"/>
                <a:gd name="T5" fmla="*/ 229 h 229"/>
                <a:gd name="T6" fmla="*/ 73 w 73"/>
                <a:gd name="T7" fmla="*/ 0 h 229"/>
                <a:gd name="T8" fmla="*/ 38 w 73"/>
                <a:gd name="T9" fmla="*/ 0 h 229"/>
              </a:gdLst>
              <a:ahLst/>
              <a:cxnLst>
                <a:cxn ang="0">
                  <a:pos x="T0" y="T1"/>
                </a:cxn>
                <a:cxn ang="0">
                  <a:pos x="T2" y="T3"/>
                </a:cxn>
                <a:cxn ang="0">
                  <a:pos x="T4" y="T5"/>
                </a:cxn>
                <a:cxn ang="0">
                  <a:pos x="T6" y="T7"/>
                </a:cxn>
                <a:cxn ang="0">
                  <a:pos x="T8" y="T9"/>
                </a:cxn>
              </a:cxnLst>
              <a:rect l="0" t="0" r="r" b="b"/>
              <a:pathLst>
                <a:path w="73" h="229">
                  <a:moveTo>
                    <a:pt x="38" y="0"/>
                  </a:moveTo>
                  <a:lnTo>
                    <a:pt x="0" y="229"/>
                  </a:lnTo>
                  <a:lnTo>
                    <a:pt x="45" y="229"/>
                  </a:lnTo>
                  <a:lnTo>
                    <a:pt x="73" y="0"/>
                  </a:lnTo>
                  <a:lnTo>
                    <a:pt x="38" y="0"/>
                  </a:lnTo>
                  <a:close/>
                </a:path>
              </a:pathLst>
            </a:custGeom>
            <a:solidFill>
              <a:srgbClr val="484848"/>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3" name="Freeform 92"/>
            <p:cNvSpPr>
              <a:spLocks/>
            </p:cNvSpPr>
            <p:nvPr/>
          </p:nvSpPr>
          <p:spPr bwMode="auto">
            <a:xfrm>
              <a:off x="6434632" y="4309749"/>
              <a:ext cx="395600" cy="1240987"/>
            </a:xfrm>
            <a:custGeom>
              <a:avLst/>
              <a:gdLst>
                <a:gd name="T0" fmla="*/ 35 w 73"/>
                <a:gd name="T1" fmla="*/ 0 h 229"/>
                <a:gd name="T2" fmla="*/ 73 w 73"/>
                <a:gd name="T3" fmla="*/ 229 h 229"/>
                <a:gd name="T4" fmla="*/ 28 w 73"/>
                <a:gd name="T5" fmla="*/ 229 h 229"/>
                <a:gd name="T6" fmla="*/ 0 w 73"/>
                <a:gd name="T7" fmla="*/ 0 h 229"/>
                <a:gd name="T8" fmla="*/ 35 w 73"/>
                <a:gd name="T9" fmla="*/ 0 h 229"/>
              </a:gdLst>
              <a:ahLst/>
              <a:cxnLst>
                <a:cxn ang="0">
                  <a:pos x="T0" y="T1"/>
                </a:cxn>
                <a:cxn ang="0">
                  <a:pos x="T2" y="T3"/>
                </a:cxn>
                <a:cxn ang="0">
                  <a:pos x="T4" y="T5"/>
                </a:cxn>
                <a:cxn ang="0">
                  <a:pos x="T6" y="T7"/>
                </a:cxn>
                <a:cxn ang="0">
                  <a:pos x="T8" y="T9"/>
                </a:cxn>
              </a:cxnLst>
              <a:rect l="0" t="0" r="r" b="b"/>
              <a:pathLst>
                <a:path w="73" h="229">
                  <a:moveTo>
                    <a:pt x="35" y="0"/>
                  </a:moveTo>
                  <a:lnTo>
                    <a:pt x="73" y="229"/>
                  </a:lnTo>
                  <a:lnTo>
                    <a:pt x="28" y="229"/>
                  </a:lnTo>
                  <a:lnTo>
                    <a:pt x="0" y="0"/>
                  </a:lnTo>
                  <a:lnTo>
                    <a:pt x="35" y="0"/>
                  </a:lnTo>
                  <a:close/>
                </a:path>
              </a:pathLst>
            </a:custGeom>
            <a:solidFill>
              <a:srgbClr val="484848"/>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4" name="Freeform 93"/>
            <p:cNvSpPr>
              <a:spLocks/>
            </p:cNvSpPr>
            <p:nvPr/>
          </p:nvSpPr>
          <p:spPr bwMode="auto">
            <a:xfrm>
              <a:off x="5583828" y="1844035"/>
              <a:ext cx="1479429" cy="1642004"/>
            </a:xfrm>
            <a:custGeom>
              <a:avLst/>
              <a:gdLst>
                <a:gd name="T0" fmla="*/ 115 w 115"/>
                <a:gd name="T1" fmla="*/ 57 h 127"/>
                <a:gd name="T2" fmla="*/ 58 w 115"/>
                <a:gd name="T3" fmla="*/ 0 h 127"/>
                <a:gd name="T4" fmla="*/ 0 w 115"/>
                <a:gd name="T5" fmla="*/ 57 h 127"/>
                <a:gd name="T6" fmla="*/ 0 w 115"/>
                <a:gd name="T7" fmla="*/ 95 h 127"/>
                <a:gd name="T8" fmla="*/ 115 w 115"/>
                <a:gd name="T9" fmla="*/ 95 h 127"/>
                <a:gd name="T10" fmla="*/ 115 w 115"/>
                <a:gd name="T11" fmla="*/ 57 h 127"/>
              </a:gdLst>
              <a:ahLst/>
              <a:cxnLst>
                <a:cxn ang="0">
                  <a:pos x="T0" y="T1"/>
                </a:cxn>
                <a:cxn ang="0">
                  <a:pos x="T2" y="T3"/>
                </a:cxn>
                <a:cxn ang="0">
                  <a:pos x="T4" y="T5"/>
                </a:cxn>
                <a:cxn ang="0">
                  <a:pos x="T6" y="T7"/>
                </a:cxn>
                <a:cxn ang="0">
                  <a:pos x="T8" y="T9"/>
                </a:cxn>
                <a:cxn ang="0">
                  <a:pos x="T10" y="T11"/>
                </a:cxn>
              </a:cxnLst>
              <a:rect l="0" t="0" r="r" b="b"/>
              <a:pathLst>
                <a:path w="115" h="127">
                  <a:moveTo>
                    <a:pt x="115" y="57"/>
                  </a:moveTo>
                  <a:cubicBezTo>
                    <a:pt x="115" y="26"/>
                    <a:pt x="89" y="0"/>
                    <a:pt x="58" y="0"/>
                  </a:cubicBezTo>
                  <a:cubicBezTo>
                    <a:pt x="26" y="0"/>
                    <a:pt x="0" y="26"/>
                    <a:pt x="0" y="57"/>
                  </a:cubicBezTo>
                  <a:cubicBezTo>
                    <a:pt x="0" y="95"/>
                    <a:pt x="0" y="95"/>
                    <a:pt x="0" y="95"/>
                  </a:cubicBezTo>
                  <a:cubicBezTo>
                    <a:pt x="0" y="127"/>
                    <a:pt x="115" y="127"/>
                    <a:pt x="115" y="95"/>
                  </a:cubicBezTo>
                  <a:lnTo>
                    <a:pt x="115" y="57"/>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5" name="Freeform 94"/>
            <p:cNvSpPr>
              <a:spLocks/>
            </p:cNvSpPr>
            <p:nvPr/>
          </p:nvSpPr>
          <p:spPr bwMode="auto">
            <a:xfrm>
              <a:off x="5572989" y="3030830"/>
              <a:ext cx="1506523" cy="1408978"/>
            </a:xfrm>
            <a:custGeom>
              <a:avLst/>
              <a:gdLst>
                <a:gd name="T0" fmla="*/ 268 w 278"/>
                <a:gd name="T1" fmla="*/ 260 h 260"/>
                <a:gd name="T2" fmla="*/ 7 w 278"/>
                <a:gd name="T3" fmla="*/ 260 h 260"/>
                <a:gd name="T4" fmla="*/ 0 w 278"/>
                <a:gd name="T5" fmla="*/ 0 h 260"/>
                <a:gd name="T6" fmla="*/ 278 w 278"/>
                <a:gd name="T7" fmla="*/ 0 h 260"/>
                <a:gd name="T8" fmla="*/ 268 w 278"/>
                <a:gd name="T9" fmla="*/ 260 h 260"/>
              </a:gdLst>
              <a:ahLst/>
              <a:cxnLst>
                <a:cxn ang="0">
                  <a:pos x="T0" y="T1"/>
                </a:cxn>
                <a:cxn ang="0">
                  <a:pos x="T2" y="T3"/>
                </a:cxn>
                <a:cxn ang="0">
                  <a:pos x="T4" y="T5"/>
                </a:cxn>
                <a:cxn ang="0">
                  <a:pos x="T6" y="T7"/>
                </a:cxn>
                <a:cxn ang="0">
                  <a:pos x="T8" y="T9"/>
                </a:cxn>
              </a:cxnLst>
              <a:rect l="0" t="0" r="r" b="b"/>
              <a:pathLst>
                <a:path w="278" h="260">
                  <a:moveTo>
                    <a:pt x="268" y="260"/>
                  </a:moveTo>
                  <a:lnTo>
                    <a:pt x="7" y="260"/>
                  </a:lnTo>
                  <a:lnTo>
                    <a:pt x="0" y="0"/>
                  </a:lnTo>
                  <a:lnTo>
                    <a:pt x="278" y="0"/>
                  </a:lnTo>
                  <a:lnTo>
                    <a:pt x="268" y="260"/>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6" name="Freeform 95"/>
            <p:cNvSpPr>
              <a:spLocks/>
            </p:cNvSpPr>
            <p:nvPr/>
          </p:nvSpPr>
          <p:spPr bwMode="auto">
            <a:xfrm>
              <a:off x="5572989" y="3030830"/>
              <a:ext cx="1506523" cy="1408978"/>
            </a:xfrm>
            <a:custGeom>
              <a:avLst/>
              <a:gdLst>
                <a:gd name="T0" fmla="*/ 268 w 278"/>
                <a:gd name="T1" fmla="*/ 260 h 260"/>
                <a:gd name="T2" fmla="*/ 7 w 278"/>
                <a:gd name="T3" fmla="*/ 260 h 260"/>
                <a:gd name="T4" fmla="*/ 0 w 278"/>
                <a:gd name="T5" fmla="*/ 0 h 260"/>
                <a:gd name="T6" fmla="*/ 278 w 278"/>
                <a:gd name="T7" fmla="*/ 0 h 260"/>
                <a:gd name="T8" fmla="*/ 268 w 278"/>
                <a:gd name="T9" fmla="*/ 260 h 260"/>
              </a:gdLst>
              <a:ahLst/>
              <a:cxnLst>
                <a:cxn ang="0">
                  <a:pos x="T0" y="T1"/>
                </a:cxn>
                <a:cxn ang="0">
                  <a:pos x="T2" y="T3"/>
                </a:cxn>
                <a:cxn ang="0">
                  <a:pos x="T4" y="T5"/>
                </a:cxn>
                <a:cxn ang="0">
                  <a:pos x="T6" y="T7"/>
                </a:cxn>
                <a:cxn ang="0">
                  <a:pos x="T8" y="T9"/>
                </a:cxn>
              </a:cxnLst>
              <a:rect l="0" t="0" r="r" b="b"/>
              <a:pathLst>
                <a:path w="278" h="260">
                  <a:moveTo>
                    <a:pt x="268" y="260"/>
                  </a:moveTo>
                  <a:lnTo>
                    <a:pt x="7" y="260"/>
                  </a:lnTo>
                  <a:lnTo>
                    <a:pt x="0" y="0"/>
                  </a:lnTo>
                  <a:lnTo>
                    <a:pt x="278" y="0"/>
                  </a:lnTo>
                  <a:lnTo>
                    <a:pt x="268" y="2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7" name="Freeform 96"/>
            <p:cNvSpPr>
              <a:spLocks/>
            </p:cNvSpPr>
            <p:nvPr/>
          </p:nvSpPr>
          <p:spPr bwMode="auto">
            <a:xfrm>
              <a:off x="5789755" y="3030830"/>
              <a:ext cx="525659" cy="709910"/>
            </a:xfrm>
            <a:custGeom>
              <a:avLst/>
              <a:gdLst>
                <a:gd name="T0" fmla="*/ 38 w 97"/>
                <a:gd name="T1" fmla="*/ 0 h 131"/>
                <a:gd name="T2" fmla="*/ 97 w 97"/>
                <a:gd name="T3" fmla="*/ 131 h 131"/>
                <a:gd name="T4" fmla="*/ 14 w 97"/>
                <a:gd name="T5" fmla="*/ 77 h 131"/>
                <a:gd name="T6" fmla="*/ 36 w 97"/>
                <a:gd name="T7" fmla="*/ 46 h 131"/>
                <a:gd name="T8" fmla="*/ 0 w 97"/>
                <a:gd name="T9" fmla="*/ 38 h 131"/>
                <a:gd name="T10" fmla="*/ 38 w 97"/>
                <a:gd name="T11" fmla="*/ 0 h 131"/>
              </a:gdLst>
              <a:ahLst/>
              <a:cxnLst>
                <a:cxn ang="0">
                  <a:pos x="T0" y="T1"/>
                </a:cxn>
                <a:cxn ang="0">
                  <a:pos x="T2" y="T3"/>
                </a:cxn>
                <a:cxn ang="0">
                  <a:pos x="T4" y="T5"/>
                </a:cxn>
                <a:cxn ang="0">
                  <a:pos x="T6" y="T7"/>
                </a:cxn>
                <a:cxn ang="0">
                  <a:pos x="T8" y="T9"/>
                </a:cxn>
                <a:cxn ang="0">
                  <a:pos x="T10" y="T11"/>
                </a:cxn>
              </a:cxnLst>
              <a:rect l="0" t="0" r="r" b="b"/>
              <a:pathLst>
                <a:path w="97" h="131">
                  <a:moveTo>
                    <a:pt x="38" y="0"/>
                  </a:moveTo>
                  <a:lnTo>
                    <a:pt x="97" y="131"/>
                  </a:lnTo>
                  <a:lnTo>
                    <a:pt x="14" y="77"/>
                  </a:lnTo>
                  <a:lnTo>
                    <a:pt x="36" y="46"/>
                  </a:lnTo>
                  <a:lnTo>
                    <a:pt x="0" y="38"/>
                  </a:lnTo>
                  <a:lnTo>
                    <a:pt x="38" y="0"/>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8" name="Freeform 97"/>
            <p:cNvSpPr>
              <a:spLocks/>
            </p:cNvSpPr>
            <p:nvPr/>
          </p:nvSpPr>
          <p:spPr bwMode="auto">
            <a:xfrm>
              <a:off x="6315411" y="3030830"/>
              <a:ext cx="541915" cy="709910"/>
            </a:xfrm>
            <a:custGeom>
              <a:avLst/>
              <a:gdLst>
                <a:gd name="T0" fmla="*/ 62 w 100"/>
                <a:gd name="T1" fmla="*/ 0 h 131"/>
                <a:gd name="T2" fmla="*/ 0 w 100"/>
                <a:gd name="T3" fmla="*/ 131 h 131"/>
                <a:gd name="T4" fmla="*/ 84 w 100"/>
                <a:gd name="T5" fmla="*/ 77 h 131"/>
                <a:gd name="T6" fmla="*/ 65 w 100"/>
                <a:gd name="T7" fmla="*/ 46 h 131"/>
                <a:gd name="T8" fmla="*/ 100 w 100"/>
                <a:gd name="T9" fmla="*/ 38 h 131"/>
                <a:gd name="T10" fmla="*/ 62 w 100"/>
                <a:gd name="T11" fmla="*/ 0 h 131"/>
              </a:gdLst>
              <a:ahLst/>
              <a:cxnLst>
                <a:cxn ang="0">
                  <a:pos x="T0" y="T1"/>
                </a:cxn>
                <a:cxn ang="0">
                  <a:pos x="T2" y="T3"/>
                </a:cxn>
                <a:cxn ang="0">
                  <a:pos x="T4" y="T5"/>
                </a:cxn>
                <a:cxn ang="0">
                  <a:pos x="T6" y="T7"/>
                </a:cxn>
                <a:cxn ang="0">
                  <a:pos x="T8" y="T9"/>
                </a:cxn>
                <a:cxn ang="0">
                  <a:pos x="T10" y="T11"/>
                </a:cxn>
              </a:cxnLst>
              <a:rect l="0" t="0" r="r" b="b"/>
              <a:pathLst>
                <a:path w="100" h="131">
                  <a:moveTo>
                    <a:pt x="62" y="0"/>
                  </a:moveTo>
                  <a:lnTo>
                    <a:pt x="0" y="131"/>
                  </a:lnTo>
                  <a:lnTo>
                    <a:pt x="84" y="77"/>
                  </a:lnTo>
                  <a:lnTo>
                    <a:pt x="65" y="46"/>
                  </a:lnTo>
                  <a:lnTo>
                    <a:pt x="100" y="38"/>
                  </a:lnTo>
                  <a:lnTo>
                    <a:pt x="62" y="0"/>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9" name="Freeform 98"/>
            <p:cNvSpPr>
              <a:spLocks/>
            </p:cNvSpPr>
            <p:nvPr/>
          </p:nvSpPr>
          <p:spPr bwMode="auto">
            <a:xfrm>
              <a:off x="5995683" y="3030830"/>
              <a:ext cx="655719" cy="709910"/>
            </a:xfrm>
            <a:custGeom>
              <a:avLst/>
              <a:gdLst>
                <a:gd name="T0" fmla="*/ 0 w 121"/>
                <a:gd name="T1" fmla="*/ 0 h 131"/>
                <a:gd name="T2" fmla="*/ 121 w 121"/>
                <a:gd name="T3" fmla="*/ 0 h 131"/>
                <a:gd name="T4" fmla="*/ 59 w 121"/>
                <a:gd name="T5" fmla="*/ 131 h 131"/>
                <a:gd name="T6" fmla="*/ 0 w 121"/>
                <a:gd name="T7" fmla="*/ 0 h 131"/>
              </a:gdLst>
              <a:ahLst/>
              <a:cxnLst>
                <a:cxn ang="0">
                  <a:pos x="T0" y="T1"/>
                </a:cxn>
                <a:cxn ang="0">
                  <a:pos x="T2" y="T3"/>
                </a:cxn>
                <a:cxn ang="0">
                  <a:pos x="T4" y="T5"/>
                </a:cxn>
                <a:cxn ang="0">
                  <a:pos x="T6" y="T7"/>
                </a:cxn>
              </a:cxnLst>
              <a:rect l="0" t="0" r="r" b="b"/>
              <a:pathLst>
                <a:path w="121" h="131">
                  <a:moveTo>
                    <a:pt x="0" y="0"/>
                  </a:moveTo>
                  <a:lnTo>
                    <a:pt x="121" y="0"/>
                  </a:lnTo>
                  <a:lnTo>
                    <a:pt x="59" y="131"/>
                  </a:lnTo>
                  <a:lnTo>
                    <a:pt x="0" y="0"/>
                  </a:lnTo>
                  <a:close/>
                </a:path>
              </a:pathLst>
            </a:cu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0" name="Freeform 99"/>
            <p:cNvSpPr>
              <a:spLocks/>
            </p:cNvSpPr>
            <p:nvPr/>
          </p:nvSpPr>
          <p:spPr bwMode="auto">
            <a:xfrm>
              <a:off x="6098645" y="3030830"/>
              <a:ext cx="449791" cy="81289"/>
            </a:xfrm>
            <a:custGeom>
              <a:avLst/>
              <a:gdLst>
                <a:gd name="T0" fmla="*/ 19 w 83"/>
                <a:gd name="T1" fmla="*/ 0 h 15"/>
                <a:gd name="T2" fmla="*/ 0 w 83"/>
                <a:gd name="T3" fmla="*/ 15 h 15"/>
                <a:gd name="T4" fmla="*/ 83 w 83"/>
                <a:gd name="T5" fmla="*/ 15 h 15"/>
                <a:gd name="T6" fmla="*/ 67 w 83"/>
                <a:gd name="T7" fmla="*/ 0 h 15"/>
                <a:gd name="T8" fmla="*/ 19 w 83"/>
                <a:gd name="T9" fmla="*/ 0 h 15"/>
              </a:gdLst>
              <a:ahLst/>
              <a:cxnLst>
                <a:cxn ang="0">
                  <a:pos x="T0" y="T1"/>
                </a:cxn>
                <a:cxn ang="0">
                  <a:pos x="T2" y="T3"/>
                </a:cxn>
                <a:cxn ang="0">
                  <a:pos x="T4" y="T5"/>
                </a:cxn>
                <a:cxn ang="0">
                  <a:pos x="T6" y="T7"/>
                </a:cxn>
                <a:cxn ang="0">
                  <a:pos x="T8" y="T9"/>
                </a:cxn>
              </a:cxnLst>
              <a:rect l="0" t="0" r="r" b="b"/>
              <a:pathLst>
                <a:path w="83" h="15">
                  <a:moveTo>
                    <a:pt x="19" y="0"/>
                  </a:moveTo>
                  <a:lnTo>
                    <a:pt x="0" y="15"/>
                  </a:lnTo>
                  <a:lnTo>
                    <a:pt x="83" y="15"/>
                  </a:lnTo>
                  <a:lnTo>
                    <a:pt x="67" y="0"/>
                  </a:lnTo>
                  <a:lnTo>
                    <a:pt x="19" y="0"/>
                  </a:lnTo>
                  <a:close/>
                </a:path>
              </a:pathLst>
            </a:custGeom>
            <a:solidFill>
              <a:schemeClr val="bg1">
                <a:lumMod val="75000"/>
              </a:schemeClr>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1" name="Freeform 100"/>
            <p:cNvSpPr>
              <a:spLocks/>
            </p:cNvSpPr>
            <p:nvPr/>
          </p:nvSpPr>
          <p:spPr bwMode="auto">
            <a:xfrm>
              <a:off x="6212449" y="3068763"/>
              <a:ext cx="222187" cy="671974"/>
            </a:xfrm>
            <a:custGeom>
              <a:avLst/>
              <a:gdLst>
                <a:gd name="T0" fmla="*/ 10 w 41"/>
                <a:gd name="T1" fmla="*/ 0 h 124"/>
                <a:gd name="T2" fmla="*/ 0 w 41"/>
                <a:gd name="T3" fmla="*/ 79 h 124"/>
                <a:gd name="T4" fmla="*/ 19 w 41"/>
                <a:gd name="T5" fmla="*/ 124 h 124"/>
                <a:gd name="T6" fmla="*/ 41 w 41"/>
                <a:gd name="T7" fmla="*/ 77 h 124"/>
                <a:gd name="T8" fmla="*/ 29 w 41"/>
                <a:gd name="T9" fmla="*/ 0 h 124"/>
                <a:gd name="T10" fmla="*/ 10 w 41"/>
                <a:gd name="T11" fmla="*/ 0 h 124"/>
              </a:gdLst>
              <a:ahLst/>
              <a:cxnLst>
                <a:cxn ang="0">
                  <a:pos x="T0" y="T1"/>
                </a:cxn>
                <a:cxn ang="0">
                  <a:pos x="T2" y="T3"/>
                </a:cxn>
                <a:cxn ang="0">
                  <a:pos x="T4" y="T5"/>
                </a:cxn>
                <a:cxn ang="0">
                  <a:pos x="T6" y="T7"/>
                </a:cxn>
                <a:cxn ang="0">
                  <a:pos x="T8" y="T9"/>
                </a:cxn>
                <a:cxn ang="0">
                  <a:pos x="T10" y="T11"/>
                </a:cxn>
              </a:cxnLst>
              <a:rect l="0" t="0" r="r" b="b"/>
              <a:pathLst>
                <a:path w="41" h="124">
                  <a:moveTo>
                    <a:pt x="10" y="0"/>
                  </a:moveTo>
                  <a:lnTo>
                    <a:pt x="0" y="79"/>
                  </a:lnTo>
                  <a:lnTo>
                    <a:pt x="19" y="124"/>
                  </a:lnTo>
                  <a:lnTo>
                    <a:pt x="41" y="77"/>
                  </a:lnTo>
                  <a:lnTo>
                    <a:pt x="29" y="0"/>
                  </a:lnTo>
                  <a:lnTo>
                    <a:pt x="10" y="0"/>
                  </a:lnTo>
                  <a:close/>
                </a:path>
              </a:pathLst>
            </a:custGeom>
            <a:solidFill>
              <a:schemeClr val="bg1">
                <a:lumMod val="75000"/>
              </a:schemeClr>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2" name="Oval 101"/>
            <p:cNvSpPr>
              <a:spLocks noChangeArrowheads="1"/>
            </p:cNvSpPr>
            <p:nvPr/>
          </p:nvSpPr>
          <p:spPr bwMode="auto">
            <a:xfrm>
              <a:off x="6293734" y="3805767"/>
              <a:ext cx="65030" cy="65030"/>
            </a:xfrm>
            <a:prstGeom prst="ellipse">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3" name="Oval 102"/>
            <p:cNvSpPr>
              <a:spLocks noChangeArrowheads="1"/>
            </p:cNvSpPr>
            <p:nvPr/>
          </p:nvSpPr>
          <p:spPr bwMode="auto">
            <a:xfrm>
              <a:off x="6293734" y="3962924"/>
              <a:ext cx="65030" cy="65030"/>
            </a:xfrm>
            <a:prstGeom prst="ellipse">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 name="Oval 103"/>
            <p:cNvSpPr>
              <a:spLocks noChangeArrowheads="1"/>
            </p:cNvSpPr>
            <p:nvPr/>
          </p:nvSpPr>
          <p:spPr bwMode="auto">
            <a:xfrm>
              <a:off x="6293734" y="4120077"/>
              <a:ext cx="65030" cy="65030"/>
            </a:xfrm>
            <a:prstGeom prst="ellipse">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5" name="Oval 104"/>
            <p:cNvSpPr>
              <a:spLocks noChangeArrowheads="1"/>
            </p:cNvSpPr>
            <p:nvPr/>
          </p:nvSpPr>
          <p:spPr bwMode="auto">
            <a:xfrm>
              <a:off x="6293734" y="4271814"/>
              <a:ext cx="65030" cy="65030"/>
            </a:xfrm>
            <a:prstGeom prst="ellipse">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 name="Freeform 105"/>
            <p:cNvSpPr>
              <a:spLocks/>
            </p:cNvSpPr>
            <p:nvPr/>
          </p:nvSpPr>
          <p:spPr bwMode="auto">
            <a:xfrm>
              <a:off x="5724725" y="4027954"/>
              <a:ext cx="298055" cy="10838"/>
            </a:xfrm>
            <a:custGeom>
              <a:avLst/>
              <a:gdLst>
                <a:gd name="T0" fmla="*/ 23 w 23"/>
                <a:gd name="T1" fmla="*/ 0 h 1"/>
                <a:gd name="T2" fmla="*/ 0 w 23"/>
                <a:gd name="T3" fmla="*/ 0 h 1"/>
                <a:gd name="T4" fmla="*/ 11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cubicBezTo>
                    <a:pt x="0" y="0"/>
                    <a:pt x="0" y="0"/>
                    <a:pt x="0" y="0"/>
                  </a:cubicBezTo>
                  <a:cubicBezTo>
                    <a:pt x="0" y="0"/>
                    <a:pt x="4" y="1"/>
                    <a:pt x="11" y="1"/>
                  </a:cubicBezTo>
                  <a:cubicBezTo>
                    <a:pt x="14" y="1"/>
                    <a:pt x="18" y="1"/>
                    <a:pt x="23" y="0"/>
                  </a:cubicBezTo>
                </a:path>
              </a:pathLst>
            </a:cu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7" name="Freeform 106"/>
            <p:cNvSpPr>
              <a:spLocks/>
            </p:cNvSpPr>
            <p:nvPr/>
          </p:nvSpPr>
          <p:spPr bwMode="auto">
            <a:xfrm>
              <a:off x="6575530" y="4055048"/>
              <a:ext cx="298055" cy="21677"/>
            </a:xfrm>
            <a:custGeom>
              <a:avLst/>
              <a:gdLst>
                <a:gd name="T0" fmla="*/ 23 w 23"/>
                <a:gd name="T1" fmla="*/ 0 h 2"/>
                <a:gd name="T2" fmla="*/ 0 w 23"/>
                <a:gd name="T3" fmla="*/ 0 h 2"/>
                <a:gd name="T4" fmla="*/ 11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cubicBezTo>
                    <a:pt x="0" y="0"/>
                    <a:pt x="0" y="0"/>
                    <a:pt x="0" y="0"/>
                  </a:cubicBezTo>
                  <a:cubicBezTo>
                    <a:pt x="0" y="0"/>
                    <a:pt x="4" y="2"/>
                    <a:pt x="11" y="2"/>
                  </a:cubicBezTo>
                  <a:cubicBezTo>
                    <a:pt x="14" y="2"/>
                    <a:pt x="18" y="1"/>
                    <a:pt x="23" y="0"/>
                  </a:cubicBezTo>
                </a:path>
              </a:pathLst>
            </a:cu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8" name="Freeform 107"/>
            <p:cNvSpPr>
              <a:spLocks/>
            </p:cNvSpPr>
            <p:nvPr/>
          </p:nvSpPr>
          <p:spPr bwMode="auto">
            <a:xfrm>
              <a:off x="7014483" y="2358856"/>
              <a:ext cx="124642" cy="325149"/>
            </a:xfrm>
            <a:custGeom>
              <a:avLst/>
              <a:gdLst>
                <a:gd name="T0" fmla="*/ 0 w 10"/>
                <a:gd name="T1" fmla="*/ 20 h 25"/>
                <a:gd name="T2" fmla="*/ 5 w 10"/>
                <a:gd name="T3" fmla="*/ 25 h 25"/>
                <a:gd name="T4" fmla="*/ 10 w 10"/>
                <a:gd name="T5" fmla="*/ 20 h 25"/>
                <a:gd name="T6" fmla="*/ 10 w 10"/>
                <a:gd name="T7" fmla="*/ 5 h 25"/>
                <a:gd name="T8" fmla="*/ 5 w 10"/>
                <a:gd name="T9" fmla="*/ 0 h 25"/>
                <a:gd name="T10" fmla="*/ 0 w 10"/>
                <a:gd name="T11" fmla="*/ 5 h 25"/>
                <a:gd name="T12" fmla="*/ 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0" y="20"/>
                  </a:moveTo>
                  <a:cubicBezTo>
                    <a:pt x="0" y="23"/>
                    <a:pt x="3" y="25"/>
                    <a:pt x="5" y="25"/>
                  </a:cubicBezTo>
                  <a:cubicBezTo>
                    <a:pt x="8" y="25"/>
                    <a:pt x="10" y="23"/>
                    <a:pt x="10" y="20"/>
                  </a:cubicBezTo>
                  <a:cubicBezTo>
                    <a:pt x="10" y="5"/>
                    <a:pt x="10" y="5"/>
                    <a:pt x="10" y="5"/>
                  </a:cubicBezTo>
                  <a:cubicBezTo>
                    <a:pt x="10" y="2"/>
                    <a:pt x="8" y="0"/>
                    <a:pt x="5" y="0"/>
                  </a:cubicBezTo>
                  <a:cubicBezTo>
                    <a:pt x="3" y="0"/>
                    <a:pt x="0" y="2"/>
                    <a:pt x="0" y="5"/>
                  </a:cubicBezTo>
                  <a:lnTo>
                    <a:pt x="0" y="20"/>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9" name="Freeform 108"/>
            <p:cNvSpPr>
              <a:spLocks/>
            </p:cNvSpPr>
            <p:nvPr/>
          </p:nvSpPr>
          <p:spPr bwMode="auto">
            <a:xfrm>
              <a:off x="7025321" y="2413047"/>
              <a:ext cx="92127" cy="205928"/>
            </a:xfrm>
            <a:custGeom>
              <a:avLst/>
              <a:gdLst>
                <a:gd name="T0" fmla="*/ 3 w 7"/>
                <a:gd name="T1" fmla="*/ 13 h 16"/>
                <a:gd name="T2" fmla="*/ 3 w 7"/>
                <a:gd name="T3" fmla="*/ 4 h 16"/>
                <a:gd name="T4" fmla="*/ 0 w 7"/>
                <a:gd name="T5" fmla="*/ 0 h 16"/>
                <a:gd name="T6" fmla="*/ 1 w 7"/>
                <a:gd name="T7" fmla="*/ 0 h 16"/>
                <a:gd name="T8" fmla="*/ 7 w 7"/>
                <a:gd name="T9" fmla="*/ 4 h 16"/>
                <a:gd name="T10" fmla="*/ 7 w 7"/>
                <a:gd name="T11" fmla="*/ 13 h 16"/>
                <a:gd name="T12" fmla="*/ 2 w 7"/>
                <a:gd name="T13" fmla="*/ 16 h 16"/>
                <a:gd name="T14" fmla="*/ 1 w 7"/>
                <a:gd name="T15" fmla="*/ 16 h 16"/>
                <a:gd name="T16" fmla="*/ 3 w 7"/>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6">
                  <a:moveTo>
                    <a:pt x="3" y="13"/>
                  </a:moveTo>
                  <a:cubicBezTo>
                    <a:pt x="3" y="4"/>
                    <a:pt x="3" y="4"/>
                    <a:pt x="3" y="4"/>
                  </a:cubicBezTo>
                  <a:cubicBezTo>
                    <a:pt x="3" y="2"/>
                    <a:pt x="2" y="1"/>
                    <a:pt x="0" y="0"/>
                  </a:cubicBezTo>
                  <a:cubicBezTo>
                    <a:pt x="0" y="0"/>
                    <a:pt x="0" y="0"/>
                    <a:pt x="1" y="0"/>
                  </a:cubicBezTo>
                  <a:cubicBezTo>
                    <a:pt x="4" y="0"/>
                    <a:pt x="7" y="2"/>
                    <a:pt x="7" y="4"/>
                  </a:cubicBezTo>
                  <a:cubicBezTo>
                    <a:pt x="7" y="13"/>
                    <a:pt x="7" y="13"/>
                    <a:pt x="7" y="13"/>
                  </a:cubicBezTo>
                  <a:cubicBezTo>
                    <a:pt x="7" y="15"/>
                    <a:pt x="6" y="16"/>
                    <a:pt x="2" y="16"/>
                  </a:cubicBezTo>
                  <a:cubicBezTo>
                    <a:pt x="2" y="16"/>
                    <a:pt x="1" y="16"/>
                    <a:pt x="1" y="16"/>
                  </a:cubicBezTo>
                  <a:cubicBezTo>
                    <a:pt x="4" y="16"/>
                    <a:pt x="3" y="15"/>
                    <a:pt x="3" y="13"/>
                  </a:cubicBezTo>
                  <a:close/>
                </a:path>
              </a:pathLst>
            </a:custGeom>
            <a:solidFill>
              <a:srgbClr val="B99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0" name="Freeform 109"/>
            <p:cNvSpPr>
              <a:spLocks/>
            </p:cNvSpPr>
            <p:nvPr/>
          </p:nvSpPr>
          <p:spPr bwMode="auto">
            <a:xfrm>
              <a:off x="5507959" y="2358856"/>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1" name="Freeform 110"/>
            <p:cNvSpPr>
              <a:spLocks/>
            </p:cNvSpPr>
            <p:nvPr/>
          </p:nvSpPr>
          <p:spPr bwMode="auto">
            <a:xfrm>
              <a:off x="5535053" y="2413047"/>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 name="Freeform 111"/>
            <p:cNvSpPr>
              <a:spLocks/>
            </p:cNvSpPr>
            <p:nvPr/>
          </p:nvSpPr>
          <p:spPr bwMode="auto">
            <a:xfrm>
              <a:off x="6136581" y="2786967"/>
              <a:ext cx="384761" cy="325149"/>
            </a:xfrm>
            <a:custGeom>
              <a:avLst/>
              <a:gdLst>
                <a:gd name="T0" fmla="*/ 0 w 30"/>
                <a:gd name="T1" fmla="*/ 0 h 25"/>
                <a:gd name="T2" fmla="*/ 30 w 30"/>
                <a:gd name="T3" fmla="*/ 0 h 25"/>
                <a:gd name="T4" fmla="*/ 0 w 30"/>
                <a:gd name="T5" fmla="*/ 0 h 25"/>
              </a:gdLst>
              <a:ahLst/>
              <a:cxnLst>
                <a:cxn ang="0">
                  <a:pos x="T0" y="T1"/>
                </a:cxn>
                <a:cxn ang="0">
                  <a:pos x="T2" y="T3"/>
                </a:cxn>
                <a:cxn ang="0">
                  <a:pos x="T4" y="T5"/>
                </a:cxn>
              </a:cxnLst>
              <a:rect l="0" t="0" r="r" b="b"/>
              <a:pathLst>
                <a:path w="30" h="25">
                  <a:moveTo>
                    <a:pt x="0" y="0"/>
                  </a:moveTo>
                  <a:cubicBezTo>
                    <a:pt x="0" y="0"/>
                    <a:pt x="9" y="15"/>
                    <a:pt x="30" y="0"/>
                  </a:cubicBezTo>
                  <a:cubicBezTo>
                    <a:pt x="30" y="0"/>
                    <a:pt x="10" y="2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3" name="Freeform 112"/>
            <p:cNvSpPr>
              <a:spLocks/>
            </p:cNvSpPr>
            <p:nvPr/>
          </p:nvSpPr>
          <p:spPr bwMode="auto">
            <a:xfrm>
              <a:off x="5865623" y="2331759"/>
              <a:ext cx="233025" cy="108383"/>
            </a:xfrm>
            <a:custGeom>
              <a:avLst/>
              <a:gdLst>
                <a:gd name="T0" fmla="*/ 3 w 43"/>
                <a:gd name="T1" fmla="*/ 20 h 20"/>
                <a:gd name="T2" fmla="*/ 0 w 43"/>
                <a:gd name="T3" fmla="*/ 12 h 20"/>
                <a:gd name="T4" fmla="*/ 41 w 43"/>
                <a:gd name="T5" fmla="*/ 0 h 20"/>
                <a:gd name="T6" fmla="*/ 43 w 43"/>
                <a:gd name="T7" fmla="*/ 8 h 20"/>
                <a:gd name="T8" fmla="*/ 3 w 43"/>
                <a:gd name="T9" fmla="*/ 20 h 20"/>
              </a:gdLst>
              <a:ahLst/>
              <a:cxnLst>
                <a:cxn ang="0">
                  <a:pos x="T0" y="T1"/>
                </a:cxn>
                <a:cxn ang="0">
                  <a:pos x="T2" y="T3"/>
                </a:cxn>
                <a:cxn ang="0">
                  <a:pos x="T4" y="T5"/>
                </a:cxn>
                <a:cxn ang="0">
                  <a:pos x="T6" y="T7"/>
                </a:cxn>
                <a:cxn ang="0">
                  <a:pos x="T8" y="T9"/>
                </a:cxn>
              </a:cxnLst>
              <a:rect l="0" t="0" r="r" b="b"/>
              <a:pathLst>
                <a:path w="43" h="20">
                  <a:moveTo>
                    <a:pt x="3" y="20"/>
                  </a:moveTo>
                  <a:lnTo>
                    <a:pt x="0" y="12"/>
                  </a:lnTo>
                  <a:lnTo>
                    <a:pt x="41" y="0"/>
                  </a:lnTo>
                  <a:lnTo>
                    <a:pt x="43" y="8"/>
                  </a:lnTo>
                  <a:lnTo>
                    <a:pt x="3" y="2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4" name="Freeform 113"/>
            <p:cNvSpPr>
              <a:spLocks/>
            </p:cNvSpPr>
            <p:nvPr/>
          </p:nvSpPr>
          <p:spPr bwMode="auto">
            <a:xfrm>
              <a:off x="5583828" y="1600175"/>
              <a:ext cx="1544459" cy="991706"/>
            </a:xfrm>
            <a:custGeom>
              <a:avLst/>
              <a:gdLst>
                <a:gd name="T0" fmla="*/ 0 w 120"/>
                <a:gd name="T1" fmla="*/ 77 h 77"/>
                <a:gd name="T2" fmla="*/ 4 w 120"/>
                <a:gd name="T3" fmla="*/ 77 h 77"/>
                <a:gd name="T4" fmla="*/ 4 w 120"/>
                <a:gd name="T5" fmla="*/ 68 h 77"/>
                <a:gd name="T6" fmla="*/ 21 w 120"/>
                <a:gd name="T7" fmla="*/ 38 h 77"/>
                <a:gd name="T8" fmla="*/ 92 w 120"/>
                <a:gd name="T9" fmla="*/ 38 h 77"/>
                <a:gd name="T10" fmla="*/ 112 w 120"/>
                <a:gd name="T11" fmla="*/ 68 h 77"/>
                <a:gd name="T12" fmla="*/ 112 w 120"/>
                <a:gd name="T13" fmla="*/ 77 h 77"/>
                <a:gd name="T14" fmla="*/ 116 w 120"/>
                <a:gd name="T15" fmla="*/ 77 h 77"/>
                <a:gd name="T16" fmla="*/ 116 w 120"/>
                <a:gd name="T17" fmla="*/ 68 h 77"/>
                <a:gd name="T18" fmla="*/ 97 w 120"/>
                <a:gd name="T19" fmla="*/ 19 h 77"/>
                <a:gd name="T20" fmla="*/ 60 w 120"/>
                <a:gd name="T21" fmla="*/ 12 h 77"/>
                <a:gd name="T22" fmla="*/ 61 w 120"/>
                <a:gd name="T23" fmla="*/ 0 h 77"/>
                <a:gd name="T24" fmla="*/ 37 w 120"/>
                <a:gd name="T25" fmla="*/ 14 h 77"/>
                <a:gd name="T26" fmla="*/ 26 w 120"/>
                <a:gd name="T27" fmla="*/ 19 h 77"/>
                <a:gd name="T28" fmla="*/ 0 w 120"/>
                <a:gd name="T29" fmla="*/ 67 h 77"/>
                <a:gd name="T30" fmla="*/ 0 w 120"/>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77">
                  <a:moveTo>
                    <a:pt x="0" y="77"/>
                  </a:moveTo>
                  <a:cubicBezTo>
                    <a:pt x="4" y="77"/>
                    <a:pt x="4" y="77"/>
                    <a:pt x="4" y="77"/>
                  </a:cubicBezTo>
                  <a:cubicBezTo>
                    <a:pt x="4" y="77"/>
                    <a:pt x="4" y="69"/>
                    <a:pt x="4" y="68"/>
                  </a:cubicBezTo>
                  <a:cubicBezTo>
                    <a:pt x="5" y="61"/>
                    <a:pt x="11" y="37"/>
                    <a:pt x="21" y="38"/>
                  </a:cubicBezTo>
                  <a:cubicBezTo>
                    <a:pt x="40" y="39"/>
                    <a:pt x="75" y="41"/>
                    <a:pt x="92" y="38"/>
                  </a:cubicBezTo>
                  <a:cubicBezTo>
                    <a:pt x="98" y="37"/>
                    <a:pt x="111" y="49"/>
                    <a:pt x="112" y="68"/>
                  </a:cubicBezTo>
                  <a:cubicBezTo>
                    <a:pt x="112" y="69"/>
                    <a:pt x="112" y="76"/>
                    <a:pt x="112" y="77"/>
                  </a:cubicBezTo>
                  <a:cubicBezTo>
                    <a:pt x="116" y="77"/>
                    <a:pt x="116" y="77"/>
                    <a:pt x="116" y="77"/>
                  </a:cubicBezTo>
                  <a:cubicBezTo>
                    <a:pt x="116" y="77"/>
                    <a:pt x="115" y="69"/>
                    <a:pt x="116" y="68"/>
                  </a:cubicBezTo>
                  <a:cubicBezTo>
                    <a:pt x="117" y="60"/>
                    <a:pt x="120" y="33"/>
                    <a:pt x="97" y="19"/>
                  </a:cubicBezTo>
                  <a:cubicBezTo>
                    <a:pt x="90" y="14"/>
                    <a:pt x="70" y="8"/>
                    <a:pt x="60" y="12"/>
                  </a:cubicBezTo>
                  <a:cubicBezTo>
                    <a:pt x="60" y="12"/>
                    <a:pt x="56" y="9"/>
                    <a:pt x="61" y="0"/>
                  </a:cubicBezTo>
                  <a:cubicBezTo>
                    <a:pt x="61" y="0"/>
                    <a:pt x="37" y="5"/>
                    <a:pt x="37" y="14"/>
                  </a:cubicBezTo>
                  <a:cubicBezTo>
                    <a:pt x="37" y="14"/>
                    <a:pt x="26" y="11"/>
                    <a:pt x="26" y="19"/>
                  </a:cubicBezTo>
                  <a:cubicBezTo>
                    <a:pt x="26" y="19"/>
                    <a:pt x="2" y="21"/>
                    <a:pt x="0" y="67"/>
                  </a:cubicBezTo>
                  <a:cubicBezTo>
                    <a:pt x="0" y="68"/>
                    <a:pt x="0" y="76"/>
                    <a:pt x="0" y="77"/>
                  </a:cubicBezTo>
                  <a:close/>
                </a:path>
              </a:pathLst>
            </a:custGeom>
            <a:solidFill>
              <a:srgbClr val="755243"/>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5" name="Freeform 114"/>
            <p:cNvSpPr>
              <a:spLocks/>
            </p:cNvSpPr>
            <p:nvPr/>
          </p:nvSpPr>
          <p:spPr bwMode="auto">
            <a:xfrm>
              <a:off x="6255802" y="2618975"/>
              <a:ext cx="75868" cy="113804"/>
            </a:xfrm>
            <a:custGeom>
              <a:avLst/>
              <a:gdLst>
                <a:gd name="T0" fmla="*/ 3 w 6"/>
                <a:gd name="T1" fmla="*/ 0 h 9"/>
                <a:gd name="T2" fmla="*/ 2 w 6"/>
                <a:gd name="T3" fmla="*/ 2 h 9"/>
                <a:gd name="T4" fmla="*/ 2 w 6"/>
                <a:gd name="T5" fmla="*/ 3 h 9"/>
                <a:gd name="T6" fmla="*/ 1 w 6"/>
                <a:gd name="T7" fmla="*/ 3 h 9"/>
                <a:gd name="T8" fmla="*/ 1 w 6"/>
                <a:gd name="T9" fmla="*/ 4 h 9"/>
                <a:gd name="T10" fmla="*/ 1 w 6"/>
                <a:gd name="T11" fmla="*/ 4 h 9"/>
                <a:gd name="T12" fmla="*/ 1 w 6"/>
                <a:gd name="T13" fmla="*/ 5 h 9"/>
                <a:gd name="T14" fmla="*/ 1 w 6"/>
                <a:gd name="T15" fmla="*/ 6 h 9"/>
                <a:gd name="T16" fmla="*/ 1 w 6"/>
                <a:gd name="T17" fmla="*/ 6 h 9"/>
                <a:gd name="T18" fmla="*/ 2 w 6"/>
                <a:gd name="T19" fmla="*/ 7 h 9"/>
                <a:gd name="T20" fmla="*/ 4 w 6"/>
                <a:gd name="T21" fmla="*/ 8 h 9"/>
                <a:gd name="T22" fmla="*/ 6 w 6"/>
                <a:gd name="T23" fmla="*/ 9 h 9"/>
                <a:gd name="T24" fmla="*/ 4 w 6"/>
                <a:gd name="T25" fmla="*/ 8 h 9"/>
                <a:gd name="T26" fmla="*/ 2 w 6"/>
                <a:gd name="T27" fmla="*/ 8 h 9"/>
                <a:gd name="T28" fmla="*/ 1 w 6"/>
                <a:gd name="T29" fmla="*/ 7 h 9"/>
                <a:gd name="T30" fmla="*/ 0 w 6"/>
                <a:gd name="T31" fmla="*/ 6 h 9"/>
                <a:gd name="T32" fmla="*/ 0 w 6"/>
                <a:gd name="T33" fmla="*/ 5 h 9"/>
                <a:gd name="T34" fmla="*/ 0 w 6"/>
                <a:gd name="T35" fmla="*/ 4 h 9"/>
                <a:gd name="T36" fmla="*/ 0 w 6"/>
                <a:gd name="T37" fmla="*/ 3 h 9"/>
                <a:gd name="T38" fmla="*/ 1 w 6"/>
                <a:gd name="T39" fmla="*/ 3 h 9"/>
                <a:gd name="T40" fmla="*/ 1 w 6"/>
                <a:gd name="T41" fmla="*/ 2 h 9"/>
                <a:gd name="T42" fmla="*/ 2 w 6"/>
                <a:gd name="T43" fmla="*/ 2 h 9"/>
                <a:gd name="T44" fmla="*/ 3 w 6"/>
                <a:gd name="T4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9">
                  <a:moveTo>
                    <a:pt x="3" y="0"/>
                  </a:moveTo>
                  <a:cubicBezTo>
                    <a:pt x="3" y="0"/>
                    <a:pt x="3" y="1"/>
                    <a:pt x="2" y="2"/>
                  </a:cubicBezTo>
                  <a:cubicBezTo>
                    <a:pt x="2" y="3"/>
                    <a:pt x="2" y="3"/>
                    <a:pt x="2" y="3"/>
                  </a:cubicBezTo>
                  <a:cubicBezTo>
                    <a:pt x="1" y="3"/>
                    <a:pt x="1" y="3"/>
                    <a:pt x="1" y="3"/>
                  </a:cubicBezTo>
                  <a:cubicBezTo>
                    <a:pt x="1" y="4"/>
                    <a:pt x="1" y="4"/>
                    <a:pt x="1" y="4"/>
                  </a:cubicBezTo>
                  <a:cubicBezTo>
                    <a:pt x="1" y="4"/>
                    <a:pt x="1" y="4"/>
                    <a:pt x="1" y="4"/>
                  </a:cubicBezTo>
                  <a:cubicBezTo>
                    <a:pt x="1" y="5"/>
                    <a:pt x="1" y="5"/>
                    <a:pt x="1" y="5"/>
                  </a:cubicBezTo>
                  <a:cubicBezTo>
                    <a:pt x="1" y="6"/>
                    <a:pt x="1" y="6"/>
                    <a:pt x="1" y="6"/>
                  </a:cubicBezTo>
                  <a:cubicBezTo>
                    <a:pt x="1" y="6"/>
                    <a:pt x="1" y="6"/>
                    <a:pt x="1" y="6"/>
                  </a:cubicBezTo>
                  <a:cubicBezTo>
                    <a:pt x="2" y="7"/>
                    <a:pt x="2" y="7"/>
                    <a:pt x="2" y="7"/>
                  </a:cubicBezTo>
                  <a:cubicBezTo>
                    <a:pt x="3" y="7"/>
                    <a:pt x="4" y="8"/>
                    <a:pt x="4" y="8"/>
                  </a:cubicBezTo>
                  <a:cubicBezTo>
                    <a:pt x="6" y="8"/>
                    <a:pt x="6" y="9"/>
                    <a:pt x="6" y="9"/>
                  </a:cubicBezTo>
                  <a:cubicBezTo>
                    <a:pt x="6" y="9"/>
                    <a:pt x="6" y="9"/>
                    <a:pt x="4" y="8"/>
                  </a:cubicBezTo>
                  <a:cubicBezTo>
                    <a:pt x="4" y="8"/>
                    <a:pt x="3" y="8"/>
                    <a:pt x="2" y="8"/>
                  </a:cubicBezTo>
                  <a:cubicBezTo>
                    <a:pt x="2" y="8"/>
                    <a:pt x="1" y="7"/>
                    <a:pt x="1" y="7"/>
                  </a:cubicBezTo>
                  <a:cubicBezTo>
                    <a:pt x="1" y="7"/>
                    <a:pt x="0" y="6"/>
                    <a:pt x="0" y="6"/>
                  </a:cubicBezTo>
                  <a:cubicBezTo>
                    <a:pt x="0" y="6"/>
                    <a:pt x="0" y="5"/>
                    <a:pt x="0" y="5"/>
                  </a:cubicBezTo>
                  <a:cubicBezTo>
                    <a:pt x="0" y="4"/>
                    <a:pt x="0" y="4"/>
                    <a:pt x="0" y="4"/>
                  </a:cubicBezTo>
                  <a:cubicBezTo>
                    <a:pt x="0" y="3"/>
                    <a:pt x="0" y="3"/>
                    <a:pt x="0" y="3"/>
                  </a:cubicBezTo>
                  <a:cubicBezTo>
                    <a:pt x="1" y="3"/>
                    <a:pt x="1" y="3"/>
                    <a:pt x="1" y="3"/>
                  </a:cubicBezTo>
                  <a:cubicBezTo>
                    <a:pt x="1" y="2"/>
                    <a:pt x="1" y="2"/>
                    <a:pt x="1" y="2"/>
                  </a:cubicBezTo>
                  <a:cubicBezTo>
                    <a:pt x="2" y="2"/>
                    <a:pt x="2" y="2"/>
                    <a:pt x="2" y="2"/>
                  </a:cubicBezTo>
                  <a:cubicBezTo>
                    <a:pt x="3" y="1"/>
                    <a:pt x="3" y="0"/>
                    <a:pt x="3" y="0"/>
                  </a:cubicBezTo>
                  <a:close/>
                </a:path>
              </a:pathLst>
            </a:custGeom>
            <a:solidFill>
              <a:srgbClr val="A46D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6" name="Freeform 115"/>
            <p:cNvSpPr>
              <a:spLocks/>
            </p:cNvSpPr>
            <p:nvPr/>
          </p:nvSpPr>
          <p:spPr bwMode="auto">
            <a:xfrm>
              <a:off x="5903556" y="2413047"/>
              <a:ext cx="249281" cy="216766"/>
            </a:xfrm>
            <a:custGeom>
              <a:avLst/>
              <a:gdLst>
                <a:gd name="T0" fmla="*/ 16 w 19"/>
                <a:gd name="T1" fmla="*/ 0 h 17"/>
                <a:gd name="T2" fmla="*/ 0 w 19"/>
                <a:gd name="T3" fmla="*/ 5 h 17"/>
                <a:gd name="T4" fmla="*/ 0 w 19"/>
                <a:gd name="T5" fmla="*/ 7 h 17"/>
                <a:gd name="T6" fmla="*/ 10 w 19"/>
                <a:gd name="T7" fmla="*/ 17 h 17"/>
                <a:gd name="T8" fmla="*/ 19 w 19"/>
                <a:gd name="T9" fmla="*/ 7 h 17"/>
                <a:gd name="T10" fmla="*/ 16 w 19"/>
                <a:gd name="T11" fmla="*/ 0 h 17"/>
              </a:gdLst>
              <a:ahLst/>
              <a:cxnLst>
                <a:cxn ang="0">
                  <a:pos x="T0" y="T1"/>
                </a:cxn>
                <a:cxn ang="0">
                  <a:pos x="T2" y="T3"/>
                </a:cxn>
                <a:cxn ang="0">
                  <a:pos x="T4" y="T5"/>
                </a:cxn>
                <a:cxn ang="0">
                  <a:pos x="T6" y="T7"/>
                </a:cxn>
                <a:cxn ang="0">
                  <a:pos x="T8" y="T9"/>
                </a:cxn>
                <a:cxn ang="0">
                  <a:pos x="T10" y="T11"/>
                </a:cxn>
              </a:cxnLst>
              <a:rect l="0" t="0" r="r" b="b"/>
              <a:pathLst>
                <a:path w="19" h="17">
                  <a:moveTo>
                    <a:pt x="16" y="0"/>
                  </a:moveTo>
                  <a:cubicBezTo>
                    <a:pt x="0" y="5"/>
                    <a:pt x="0" y="5"/>
                    <a:pt x="0" y="5"/>
                  </a:cubicBezTo>
                  <a:cubicBezTo>
                    <a:pt x="0" y="6"/>
                    <a:pt x="0" y="6"/>
                    <a:pt x="0" y="7"/>
                  </a:cubicBezTo>
                  <a:cubicBezTo>
                    <a:pt x="0" y="13"/>
                    <a:pt x="4" y="17"/>
                    <a:pt x="10" y="17"/>
                  </a:cubicBezTo>
                  <a:cubicBezTo>
                    <a:pt x="15" y="17"/>
                    <a:pt x="19" y="13"/>
                    <a:pt x="19" y="7"/>
                  </a:cubicBezTo>
                  <a:cubicBezTo>
                    <a:pt x="19" y="4"/>
                    <a:pt x="18" y="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7" name="Oval 116"/>
            <p:cNvSpPr>
              <a:spLocks noChangeArrowheads="1"/>
            </p:cNvSpPr>
            <p:nvPr/>
          </p:nvSpPr>
          <p:spPr bwMode="auto">
            <a:xfrm>
              <a:off x="5968585" y="2440141"/>
              <a:ext cx="157157" cy="151736"/>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8" name="Oval 117"/>
            <p:cNvSpPr>
              <a:spLocks noChangeArrowheads="1"/>
            </p:cNvSpPr>
            <p:nvPr/>
          </p:nvSpPr>
          <p:spPr bwMode="auto">
            <a:xfrm>
              <a:off x="5995683" y="2478077"/>
              <a:ext cx="37936" cy="379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9" name="Freeform 118"/>
            <p:cNvSpPr>
              <a:spLocks/>
            </p:cNvSpPr>
            <p:nvPr/>
          </p:nvSpPr>
          <p:spPr bwMode="auto">
            <a:xfrm>
              <a:off x="6499662" y="2331759"/>
              <a:ext cx="227604" cy="108383"/>
            </a:xfrm>
            <a:custGeom>
              <a:avLst/>
              <a:gdLst>
                <a:gd name="T0" fmla="*/ 40 w 42"/>
                <a:gd name="T1" fmla="*/ 20 h 20"/>
                <a:gd name="T2" fmla="*/ 42 w 42"/>
                <a:gd name="T3" fmla="*/ 12 h 20"/>
                <a:gd name="T4" fmla="*/ 2 w 42"/>
                <a:gd name="T5" fmla="*/ 0 h 20"/>
                <a:gd name="T6" fmla="*/ 0 w 42"/>
                <a:gd name="T7" fmla="*/ 8 h 20"/>
                <a:gd name="T8" fmla="*/ 40 w 42"/>
                <a:gd name="T9" fmla="*/ 20 h 20"/>
              </a:gdLst>
              <a:ahLst/>
              <a:cxnLst>
                <a:cxn ang="0">
                  <a:pos x="T0" y="T1"/>
                </a:cxn>
                <a:cxn ang="0">
                  <a:pos x="T2" y="T3"/>
                </a:cxn>
                <a:cxn ang="0">
                  <a:pos x="T4" y="T5"/>
                </a:cxn>
                <a:cxn ang="0">
                  <a:pos x="T6" y="T7"/>
                </a:cxn>
                <a:cxn ang="0">
                  <a:pos x="T8" y="T9"/>
                </a:cxn>
              </a:cxnLst>
              <a:rect l="0" t="0" r="r" b="b"/>
              <a:pathLst>
                <a:path w="42" h="20">
                  <a:moveTo>
                    <a:pt x="40" y="20"/>
                  </a:moveTo>
                  <a:lnTo>
                    <a:pt x="42" y="12"/>
                  </a:lnTo>
                  <a:lnTo>
                    <a:pt x="2" y="0"/>
                  </a:lnTo>
                  <a:lnTo>
                    <a:pt x="0" y="8"/>
                  </a:lnTo>
                  <a:lnTo>
                    <a:pt x="40" y="2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0" name="Freeform 119"/>
            <p:cNvSpPr>
              <a:spLocks/>
            </p:cNvSpPr>
            <p:nvPr/>
          </p:nvSpPr>
          <p:spPr bwMode="auto">
            <a:xfrm>
              <a:off x="6434632" y="2413047"/>
              <a:ext cx="254702" cy="216766"/>
            </a:xfrm>
            <a:custGeom>
              <a:avLst/>
              <a:gdLst>
                <a:gd name="T0" fmla="*/ 4 w 20"/>
                <a:gd name="T1" fmla="*/ 0 h 17"/>
                <a:gd name="T2" fmla="*/ 20 w 20"/>
                <a:gd name="T3" fmla="*/ 5 h 17"/>
                <a:gd name="T4" fmla="*/ 20 w 20"/>
                <a:gd name="T5" fmla="*/ 7 h 17"/>
                <a:gd name="T6" fmla="*/ 10 w 20"/>
                <a:gd name="T7" fmla="*/ 17 h 17"/>
                <a:gd name="T8" fmla="*/ 0 w 20"/>
                <a:gd name="T9" fmla="*/ 7 h 17"/>
                <a:gd name="T10" fmla="*/ 4 w 20"/>
                <a:gd name="T11" fmla="*/ 0 h 17"/>
              </a:gdLst>
              <a:ahLst/>
              <a:cxnLst>
                <a:cxn ang="0">
                  <a:pos x="T0" y="T1"/>
                </a:cxn>
                <a:cxn ang="0">
                  <a:pos x="T2" y="T3"/>
                </a:cxn>
                <a:cxn ang="0">
                  <a:pos x="T4" y="T5"/>
                </a:cxn>
                <a:cxn ang="0">
                  <a:pos x="T6" y="T7"/>
                </a:cxn>
                <a:cxn ang="0">
                  <a:pos x="T8" y="T9"/>
                </a:cxn>
                <a:cxn ang="0">
                  <a:pos x="T10" y="T11"/>
                </a:cxn>
              </a:cxnLst>
              <a:rect l="0" t="0" r="r" b="b"/>
              <a:pathLst>
                <a:path w="20" h="17">
                  <a:moveTo>
                    <a:pt x="4" y="0"/>
                  </a:moveTo>
                  <a:cubicBezTo>
                    <a:pt x="20" y="5"/>
                    <a:pt x="20" y="5"/>
                    <a:pt x="20" y="5"/>
                  </a:cubicBezTo>
                  <a:cubicBezTo>
                    <a:pt x="20" y="6"/>
                    <a:pt x="20" y="6"/>
                    <a:pt x="20" y="7"/>
                  </a:cubicBezTo>
                  <a:cubicBezTo>
                    <a:pt x="20" y="13"/>
                    <a:pt x="16" y="17"/>
                    <a:pt x="10" y="17"/>
                  </a:cubicBezTo>
                  <a:cubicBezTo>
                    <a:pt x="5" y="17"/>
                    <a:pt x="0" y="13"/>
                    <a:pt x="0" y="7"/>
                  </a:cubicBezTo>
                  <a:cubicBezTo>
                    <a:pt x="0" y="4"/>
                    <a:pt x="2"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1" name="Oval 120"/>
            <p:cNvSpPr>
              <a:spLocks noChangeArrowheads="1"/>
            </p:cNvSpPr>
            <p:nvPr/>
          </p:nvSpPr>
          <p:spPr bwMode="auto">
            <a:xfrm>
              <a:off x="6472568" y="2440141"/>
              <a:ext cx="151736" cy="151736"/>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2" name="Oval 121"/>
            <p:cNvSpPr>
              <a:spLocks noChangeArrowheads="1"/>
            </p:cNvSpPr>
            <p:nvPr/>
          </p:nvSpPr>
          <p:spPr bwMode="auto">
            <a:xfrm>
              <a:off x="6564692" y="2478077"/>
              <a:ext cx="37936" cy="379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3" name="Freeform 122"/>
            <p:cNvSpPr>
              <a:spLocks/>
            </p:cNvSpPr>
            <p:nvPr/>
          </p:nvSpPr>
          <p:spPr bwMode="auto">
            <a:xfrm>
              <a:off x="8439717" y="2255890"/>
              <a:ext cx="709910" cy="709910"/>
            </a:xfrm>
            <a:custGeom>
              <a:avLst/>
              <a:gdLst>
                <a:gd name="T0" fmla="*/ 17 w 55"/>
                <a:gd name="T1" fmla="*/ 16 h 55"/>
                <a:gd name="T2" fmla="*/ 47 w 55"/>
                <a:gd name="T3" fmla="*/ 2 h 55"/>
                <a:gd name="T4" fmla="*/ 50 w 55"/>
                <a:gd name="T5" fmla="*/ 9 h 55"/>
                <a:gd name="T6" fmla="*/ 32 w 55"/>
                <a:gd name="T7" fmla="*/ 18 h 55"/>
                <a:gd name="T8" fmla="*/ 32 w 55"/>
                <a:gd name="T9" fmla="*/ 19 h 55"/>
                <a:gd name="T10" fmla="*/ 41 w 55"/>
                <a:gd name="T11" fmla="*/ 15 h 55"/>
                <a:gd name="T12" fmla="*/ 45 w 55"/>
                <a:gd name="T13" fmla="*/ 21 h 55"/>
                <a:gd name="T14" fmla="*/ 35 w 55"/>
                <a:gd name="T15" fmla="*/ 26 h 55"/>
                <a:gd name="T16" fmla="*/ 36 w 55"/>
                <a:gd name="T17" fmla="*/ 27 h 55"/>
                <a:gd name="T18" fmla="*/ 43 w 55"/>
                <a:gd name="T19" fmla="*/ 23 h 55"/>
                <a:gd name="T20" fmla="*/ 46 w 55"/>
                <a:gd name="T21" fmla="*/ 29 h 55"/>
                <a:gd name="T22" fmla="*/ 39 w 55"/>
                <a:gd name="T23" fmla="*/ 32 h 55"/>
                <a:gd name="T24" fmla="*/ 39 w 55"/>
                <a:gd name="T25" fmla="*/ 34 h 55"/>
                <a:gd name="T26" fmla="*/ 42 w 55"/>
                <a:gd name="T27" fmla="*/ 32 h 55"/>
                <a:gd name="T28" fmla="*/ 44 w 55"/>
                <a:gd name="T29" fmla="*/ 38 h 55"/>
                <a:gd name="T30" fmla="*/ 26 w 55"/>
                <a:gd name="T31" fmla="*/ 48 h 55"/>
                <a:gd name="T32" fmla="*/ 17 w 55"/>
                <a:gd name="T33" fmla="*/ 49 h 55"/>
                <a:gd name="T34" fmla="*/ 0 w 55"/>
                <a:gd name="T35" fmla="*/ 55 h 55"/>
                <a:gd name="T36" fmla="*/ 0 w 55"/>
                <a:gd name="T37" fmla="*/ 29 h 55"/>
                <a:gd name="T38" fmla="*/ 3 w 55"/>
                <a:gd name="T39" fmla="*/ 28 h 55"/>
                <a:gd name="T40" fmla="*/ 7 w 55"/>
                <a:gd name="T41" fmla="*/ 16 h 55"/>
                <a:gd name="T42" fmla="*/ 24 w 55"/>
                <a:gd name="T43" fmla="*/ 3 h 55"/>
                <a:gd name="T44" fmla="*/ 22 w 55"/>
                <a:gd name="T45" fmla="*/ 11 h 55"/>
                <a:gd name="T46" fmla="*/ 19 w 55"/>
                <a:gd name="T47" fmla="*/ 13 h 55"/>
                <a:gd name="T48" fmla="*/ 16 w 55"/>
                <a:gd name="T49" fmla="*/ 16 h 55"/>
                <a:gd name="T50" fmla="*/ 17 w 55"/>
                <a:gd name="T51"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55">
                  <a:moveTo>
                    <a:pt x="17" y="16"/>
                  </a:moveTo>
                  <a:cubicBezTo>
                    <a:pt x="47" y="2"/>
                    <a:pt x="47" y="2"/>
                    <a:pt x="47" y="2"/>
                  </a:cubicBezTo>
                  <a:cubicBezTo>
                    <a:pt x="51" y="0"/>
                    <a:pt x="55" y="6"/>
                    <a:pt x="50" y="9"/>
                  </a:cubicBezTo>
                  <a:cubicBezTo>
                    <a:pt x="32" y="18"/>
                    <a:pt x="32" y="18"/>
                    <a:pt x="32" y="18"/>
                  </a:cubicBezTo>
                  <a:cubicBezTo>
                    <a:pt x="32" y="18"/>
                    <a:pt x="31" y="19"/>
                    <a:pt x="32" y="19"/>
                  </a:cubicBezTo>
                  <a:cubicBezTo>
                    <a:pt x="41" y="15"/>
                    <a:pt x="41" y="15"/>
                    <a:pt x="41" y="15"/>
                  </a:cubicBezTo>
                  <a:cubicBezTo>
                    <a:pt x="45" y="13"/>
                    <a:pt x="48" y="19"/>
                    <a:pt x="45" y="21"/>
                  </a:cubicBezTo>
                  <a:cubicBezTo>
                    <a:pt x="35" y="26"/>
                    <a:pt x="35" y="26"/>
                    <a:pt x="35" y="26"/>
                  </a:cubicBezTo>
                  <a:cubicBezTo>
                    <a:pt x="35" y="26"/>
                    <a:pt x="34" y="27"/>
                    <a:pt x="36" y="27"/>
                  </a:cubicBezTo>
                  <a:cubicBezTo>
                    <a:pt x="43" y="23"/>
                    <a:pt x="43" y="23"/>
                    <a:pt x="43" y="23"/>
                  </a:cubicBezTo>
                  <a:cubicBezTo>
                    <a:pt x="45" y="22"/>
                    <a:pt x="48" y="28"/>
                    <a:pt x="46" y="29"/>
                  </a:cubicBezTo>
                  <a:cubicBezTo>
                    <a:pt x="39" y="32"/>
                    <a:pt x="39" y="32"/>
                    <a:pt x="39" y="32"/>
                  </a:cubicBezTo>
                  <a:cubicBezTo>
                    <a:pt x="39" y="32"/>
                    <a:pt x="37" y="34"/>
                    <a:pt x="39" y="34"/>
                  </a:cubicBezTo>
                  <a:cubicBezTo>
                    <a:pt x="39" y="34"/>
                    <a:pt x="39" y="34"/>
                    <a:pt x="42" y="32"/>
                  </a:cubicBezTo>
                  <a:cubicBezTo>
                    <a:pt x="45" y="31"/>
                    <a:pt x="48" y="36"/>
                    <a:pt x="44" y="38"/>
                  </a:cubicBezTo>
                  <a:cubicBezTo>
                    <a:pt x="26" y="48"/>
                    <a:pt x="26" y="48"/>
                    <a:pt x="26" y="48"/>
                  </a:cubicBezTo>
                  <a:cubicBezTo>
                    <a:pt x="26" y="48"/>
                    <a:pt x="21" y="50"/>
                    <a:pt x="17" y="49"/>
                  </a:cubicBezTo>
                  <a:cubicBezTo>
                    <a:pt x="0" y="55"/>
                    <a:pt x="0" y="55"/>
                    <a:pt x="0" y="55"/>
                  </a:cubicBezTo>
                  <a:cubicBezTo>
                    <a:pt x="0" y="29"/>
                    <a:pt x="0" y="29"/>
                    <a:pt x="0" y="29"/>
                  </a:cubicBezTo>
                  <a:cubicBezTo>
                    <a:pt x="3" y="28"/>
                    <a:pt x="3" y="28"/>
                    <a:pt x="3" y="28"/>
                  </a:cubicBezTo>
                  <a:cubicBezTo>
                    <a:pt x="3" y="28"/>
                    <a:pt x="5" y="21"/>
                    <a:pt x="7" y="16"/>
                  </a:cubicBezTo>
                  <a:cubicBezTo>
                    <a:pt x="8" y="11"/>
                    <a:pt x="24" y="3"/>
                    <a:pt x="24" y="3"/>
                  </a:cubicBezTo>
                  <a:cubicBezTo>
                    <a:pt x="27" y="8"/>
                    <a:pt x="25" y="10"/>
                    <a:pt x="22" y="11"/>
                  </a:cubicBezTo>
                  <a:cubicBezTo>
                    <a:pt x="21" y="12"/>
                    <a:pt x="19" y="13"/>
                    <a:pt x="19" y="13"/>
                  </a:cubicBezTo>
                  <a:cubicBezTo>
                    <a:pt x="16" y="16"/>
                    <a:pt x="16" y="16"/>
                    <a:pt x="16" y="16"/>
                  </a:cubicBezTo>
                  <a:lnTo>
                    <a:pt x="17" y="16"/>
                  </a:lnTo>
                  <a:close/>
                </a:path>
              </a:pathLst>
            </a:custGeom>
            <a:solidFill>
              <a:srgbClr val="F7C2AB"/>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4" name="Freeform 123"/>
            <p:cNvSpPr>
              <a:spLocks/>
            </p:cNvSpPr>
            <p:nvPr/>
          </p:nvSpPr>
          <p:spPr bwMode="auto">
            <a:xfrm>
              <a:off x="5071715" y="4542771"/>
              <a:ext cx="449791" cy="233025"/>
            </a:xfrm>
            <a:custGeom>
              <a:avLst/>
              <a:gdLst>
                <a:gd name="T0" fmla="*/ 34 w 35"/>
                <a:gd name="T1" fmla="*/ 18 h 18"/>
                <a:gd name="T2" fmla="*/ 18 w 35"/>
                <a:gd name="T3" fmla="*/ 2 h 18"/>
                <a:gd name="T4" fmla="*/ 2 w 35"/>
                <a:gd name="T5" fmla="*/ 16 h 18"/>
                <a:gd name="T6" fmla="*/ 0 w 35"/>
                <a:gd name="T7" fmla="*/ 16 h 18"/>
                <a:gd name="T8" fmla="*/ 18 w 35"/>
                <a:gd name="T9" fmla="*/ 1 h 18"/>
                <a:gd name="T10" fmla="*/ 35 w 35"/>
                <a:gd name="T11" fmla="*/ 17 h 18"/>
                <a:gd name="T12" fmla="*/ 34 w 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5" h="18">
                  <a:moveTo>
                    <a:pt x="34" y="18"/>
                  </a:moveTo>
                  <a:cubicBezTo>
                    <a:pt x="29" y="8"/>
                    <a:pt x="24" y="2"/>
                    <a:pt x="18" y="2"/>
                  </a:cubicBezTo>
                  <a:cubicBezTo>
                    <a:pt x="9" y="2"/>
                    <a:pt x="2" y="16"/>
                    <a:pt x="2" y="16"/>
                  </a:cubicBezTo>
                  <a:cubicBezTo>
                    <a:pt x="0" y="16"/>
                    <a:pt x="0" y="16"/>
                    <a:pt x="0" y="16"/>
                  </a:cubicBezTo>
                  <a:cubicBezTo>
                    <a:pt x="0" y="15"/>
                    <a:pt x="8" y="0"/>
                    <a:pt x="18" y="1"/>
                  </a:cubicBezTo>
                  <a:cubicBezTo>
                    <a:pt x="24" y="1"/>
                    <a:pt x="30" y="6"/>
                    <a:pt x="35" y="17"/>
                  </a:cubicBezTo>
                  <a:cubicBezTo>
                    <a:pt x="34" y="18"/>
                    <a:pt x="34" y="18"/>
                    <a:pt x="34" y="18"/>
                  </a:cubicBezTo>
                </a:path>
              </a:pathLst>
            </a:custGeom>
            <a:solidFill>
              <a:srgbClr val="2E26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5" name="Freeform 124"/>
            <p:cNvSpPr>
              <a:spLocks/>
            </p:cNvSpPr>
            <p:nvPr/>
          </p:nvSpPr>
          <p:spPr bwMode="auto">
            <a:xfrm>
              <a:off x="4722181" y="4737860"/>
              <a:ext cx="1056736" cy="661136"/>
            </a:xfrm>
            <a:custGeom>
              <a:avLst/>
              <a:gdLst>
                <a:gd name="T0" fmla="*/ 81 w 82"/>
                <a:gd name="T1" fmla="*/ 47 h 51"/>
                <a:gd name="T2" fmla="*/ 77 w 82"/>
                <a:gd name="T3" fmla="*/ 51 h 51"/>
                <a:gd name="T4" fmla="*/ 3 w 82"/>
                <a:gd name="T5" fmla="*/ 48 h 51"/>
                <a:gd name="T6" fmla="*/ 0 w 82"/>
                <a:gd name="T7" fmla="*/ 44 h 51"/>
                <a:gd name="T8" fmla="*/ 1 w 82"/>
                <a:gd name="T9" fmla="*/ 3 h 51"/>
                <a:gd name="T10" fmla="*/ 5 w 82"/>
                <a:gd name="T11" fmla="*/ 0 h 51"/>
                <a:gd name="T12" fmla="*/ 79 w 82"/>
                <a:gd name="T13" fmla="*/ 3 h 51"/>
                <a:gd name="T14" fmla="*/ 82 w 82"/>
                <a:gd name="T15" fmla="*/ 6 h 51"/>
                <a:gd name="T16" fmla="*/ 81 w 82"/>
                <a:gd name="T1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51">
                  <a:moveTo>
                    <a:pt x="81" y="47"/>
                  </a:moveTo>
                  <a:cubicBezTo>
                    <a:pt x="80" y="49"/>
                    <a:pt x="79" y="51"/>
                    <a:pt x="77" y="51"/>
                  </a:cubicBezTo>
                  <a:cubicBezTo>
                    <a:pt x="3" y="48"/>
                    <a:pt x="3" y="48"/>
                    <a:pt x="3" y="48"/>
                  </a:cubicBezTo>
                  <a:cubicBezTo>
                    <a:pt x="1" y="48"/>
                    <a:pt x="0" y="46"/>
                    <a:pt x="0" y="44"/>
                  </a:cubicBezTo>
                  <a:cubicBezTo>
                    <a:pt x="1" y="3"/>
                    <a:pt x="1" y="3"/>
                    <a:pt x="1" y="3"/>
                  </a:cubicBezTo>
                  <a:cubicBezTo>
                    <a:pt x="1" y="1"/>
                    <a:pt x="3" y="0"/>
                    <a:pt x="5" y="0"/>
                  </a:cubicBezTo>
                  <a:cubicBezTo>
                    <a:pt x="79" y="3"/>
                    <a:pt x="79" y="3"/>
                    <a:pt x="79" y="3"/>
                  </a:cubicBezTo>
                  <a:cubicBezTo>
                    <a:pt x="81" y="3"/>
                    <a:pt x="82" y="4"/>
                    <a:pt x="82" y="6"/>
                  </a:cubicBezTo>
                  <a:cubicBezTo>
                    <a:pt x="81" y="47"/>
                    <a:pt x="81" y="47"/>
                    <a:pt x="81" y="47"/>
                  </a:cubicBezTo>
                </a:path>
              </a:pathLst>
            </a:custGeom>
            <a:solidFill>
              <a:srgbClr val="242424"/>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6" name="Freeform 125"/>
            <p:cNvSpPr>
              <a:spLocks/>
            </p:cNvSpPr>
            <p:nvPr/>
          </p:nvSpPr>
          <p:spPr bwMode="auto">
            <a:xfrm>
              <a:off x="5209905" y="5025077"/>
              <a:ext cx="102966" cy="124642"/>
            </a:xfrm>
            <a:custGeom>
              <a:avLst/>
              <a:gdLst>
                <a:gd name="T0" fmla="*/ 19 w 19"/>
                <a:gd name="T1" fmla="*/ 23 h 23"/>
                <a:gd name="T2" fmla="*/ 0 w 19"/>
                <a:gd name="T3" fmla="*/ 23 h 23"/>
                <a:gd name="T4" fmla="*/ 3 w 19"/>
                <a:gd name="T5" fmla="*/ 0 h 23"/>
                <a:gd name="T6" fmla="*/ 19 w 19"/>
                <a:gd name="T7" fmla="*/ 0 h 23"/>
                <a:gd name="T8" fmla="*/ 19 w 19"/>
                <a:gd name="T9" fmla="*/ 23 h 23"/>
              </a:gdLst>
              <a:ahLst/>
              <a:cxnLst>
                <a:cxn ang="0">
                  <a:pos x="T0" y="T1"/>
                </a:cxn>
                <a:cxn ang="0">
                  <a:pos x="T2" y="T3"/>
                </a:cxn>
                <a:cxn ang="0">
                  <a:pos x="T4" y="T5"/>
                </a:cxn>
                <a:cxn ang="0">
                  <a:pos x="T6" y="T7"/>
                </a:cxn>
                <a:cxn ang="0">
                  <a:pos x="T8" y="T9"/>
                </a:cxn>
              </a:cxnLst>
              <a:rect l="0" t="0" r="r" b="b"/>
              <a:pathLst>
                <a:path w="19" h="23">
                  <a:moveTo>
                    <a:pt x="19" y="23"/>
                  </a:moveTo>
                  <a:lnTo>
                    <a:pt x="0" y="23"/>
                  </a:lnTo>
                  <a:lnTo>
                    <a:pt x="3" y="0"/>
                  </a:lnTo>
                  <a:lnTo>
                    <a:pt x="19" y="0"/>
                  </a:lnTo>
                  <a:lnTo>
                    <a:pt x="1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7" name="Freeform 126"/>
            <p:cNvSpPr>
              <a:spLocks/>
            </p:cNvSpPr>
            <p:nvPr/>
          </p:nvSpPr>
          <p:spPr bwMode="auto">
            <a:xfrm>
              <a:off x="4733020" y="4737860"/>
              <a:ext cx="1045897" cy="455208"/>
            </a:xfrm>
            <a:custGeom>
              <a:avLst/>
              <a:gdLst>
                <a:gd name="T0" fmla="*/ 78 w 81"/>
                <a:gd name="T1" fmla="*/ 3 h 35"/>
                <a:gd name="T2" fmla="*/ 4 w 81"/>
                <a:gd name="T3" fmla="*/ 0 h 35"/>
                <a:gd name="T4" fmla="*/ 0 w 81"/>
                <a:gd name="T5" fmla="*/ 3 h 35"/>
                <a:gd name="T6" fmla="*/ 0 w 81"/>
                <a:gd name="T7" fmla="*/ 8 h 35"/>
                <a:gd name="T8" fmla="*/ 81 w 81"/>
                <a:gd name="T9" fmla="*/ 13 h 35"/>
                <a:gd name="T10" fmla="*/ 81 w 81"/>
                <a:gd name="T11" fmla="*/ 6 h 35"/>
                <a:gd name="T12" fmla="*/ 78 w 81"/>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78" y="3"/>
                  </a:moveTo>
                  <a:cubicBezTo>
                    <a:pt x="4" y="0"/>
                    <a:pt x="4" y="0"/>
                    <a:pt x="4" y="0"/>
                  </a:cubicBezTo>
                  <a:cubicBezTo>
                    <a:pt x="2" y="0"/>
                    <a:pt x="0" y="1"/>
                    <a:pt x="0" y="3"/>
                  </a:cubicBezTo>
                  <a:cubicBezTo>
                    <a:pt x="0" y="8"/>
                    <a:pt x="0" y="8"/>
                    <a:pt x="0" y="8"/>
                  </a:cubicBezTo>
                  <a:cubicBezTo>
                    <a:pt x="17" y="21"/>
                    <a:pt x="47" y="35"/>
                    <a:pt x="81" y="13"/>
                  </a:cubicBezTo>
                  <a:cubicBezTo>
                    <a:pt x="81" y="6"/>
                    <a:pt x="81" y="6"/>
                    <a:pt x="81" y="6"/>
                  </a:cubicBezTo>
                  <a:cubicBezTo>
                    <a:pt x="81" y="4"/>
                    <a:pt x="80" y="3"/>
                    <a:pt x="78" y="3"/>
                  </a:cubicBezTo>
                </a:path>
              </a:pathLst>
            </a:custGeom>
            <a:solidFill>
              <a:srgbClr val="4C4C4C"/>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8" name="Freeform 127"/>
            <p:cNvSpPr>
              <a:spLocks/>
            </p:cNvSpPr>
            <p:nvPr/>
          </p:nvSpPr>
          <p:spPr bwMode="auto">
            <a:xfrm>
              <a:off x="5209905" y="5008818"/>
              <a:ext cx="102966" cy="140898"/>
            </a:xfrm>
            <a:custGeom>
              <a:avLst/>
              <a:gdLst>
                <a:gd name="T0" fmla="*/ 7 w 8"/>
                <a:gd name="T1" fmla="*/ 10 h 11"/>
                <a:gd name="T2" fmla="*/ 1 w 8"/>
                <a:gd name="T3" fmla="*/ 9 h 11"/>
                <a:gd name="T4" fmla="*/ 1 w 8"/>
                <a:gd name="T5" fmla="*/ 0 h 11"/>
                <a:gd name="T6" fmla="*/ 8 w 8"/>
                <a:gd name="T7" fmla="*/ 0 h 11"/>
                <a:gd name="T8" fmla="*/ 7 w 8"/>
                <a:gd name="T9" fmla="*/ 10 h 11"/>
              </a:gdLst>
              <a:ahLst/>
              <a:cxnLst>
                <a:cxn ang="0">
                  <a:pos x="T0" y="T1"/>
                </a:cxn>
                <a:cxn ang="0">
                  <a:pos x="T2" y="T3"/>
                </a:cxn>
                <a:cxn ang="0">
                  <a:pos x="T4" y="T5"/>
                </a:cxn>
                <a:cxn ang="0">
                  <a:pos x="T6" y="T7"/>
                </a:cxn>
                <a:cxn ang="0">
                  <a:pos x="T8" y="T9"/>
                </a:cxn>
              </a:cxnLst>
              <a:rect l="0" t="0" r="r" b="b"/>
              <a:pathLst>
                <a:path w="8" h="11">
                  <a:moveTo>
                    <a:pt x="7" y="10"/>
                  </a:moveTo>
                  <a:cubicBezTo>
                    <a:pt x="6" y="11"/>
                    <a:pt x="2" y="10"/>
                    <a:pt x="1" y="9"/>
                  </a:cubicBezTo>
                  <a:cubicBezTo>
                    <a:pt x="0" y="6"/>
                    <a:pt x="1" y="0"/>
                    <a:pt x="1" y="0"/>
                  </a:cubicBezTo>
                  <a:cubicBezTo>
                    <a:pt x="8" y="0"/>
                    <a:pt x="8" y="0"/>
                    <a:pt x="8" y="0"/>
                  </a:cubicBezTo>
                  <a:cubicBezTo>
                    <a:pt x="8" y="0"/>
                    <a:pt x="8" y="6"/>
                    <a:pt x="7" y="10"/>
                  </a:cubicBezTo>
                </a:path>
              </a:pathLst>
            </a:cu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9" name="Freeform 128"/>
            <p:cNvSpPr>
              <a:spLocks/>
            </p:cNvSpPr>
            <p:nvPr/>
          </p:nvSpPr>
          <p:spPr bwMode="auto">
            <a:xfrm>
              <a:off x="5069007" y="4672830"/>
              <a:ext cx="54191" cy="81289"/>
            </a:xfrm>
            <a:custGeom>
              <a:avLst/>
              <a:gdLst>
                <a:gd name="T0" fmla="*/ 4 w 4"/>
                <a:gd name="T1" fmla="*/ 0 h 6"/>
                <a:gd name="T2" fmla="*/ 0 w 4"/>
                <a:gd name="T3" fmla="*/ 6 h 6"/>
                <a:gd name="T4" fmla="*/ 0 w 4"/>
                <a:gd name="T5" fmla="*/ 6 h 6"/>
                <a:gd name="T6" fmla="*/ 4 w 4"/>
                <a:gd name="T7" fmla="*/ 0 h 6"/>
                <a:gd name="T8" fmla="*/ 4 w 4"/>
                <a:gd name="T9" fmla="*/ 0 h 6"/>
              </a:gdLst>
              <a:ahLst/>
              <a:cxnLst>
                <a:cxn ang="0">
                  <a:pos x="T0" y="T1"/>
                </a:cxn>
                <a:cxn ang="0">
                  <a:pos x="T2" y="T3"/>
                </a:cxn>
                <a:cxn ang="0">
                  <a:pos x="T4" y="T5"/>
                </a:cxn>
                <a:cxn ang="0">
                  <a:pos x="T6" y="T7"/>
                </a:cxn>
                <a:cxn ang="0">
                  <a:pos x="T8" y="T9"/>
                </a:cxn>
              </a:cxnLst>
              <a:rect l="0" t="0" r="r" b="b"/>
              <a:pathLst>
                <a:path w="4" h="6">
                  <a:moveTo>
                    <a:pt x="4" y="0"/>
                  </a:moveTo>
                  <a:cubicBezTo>
                    <a:pt x="2" y="2"/>
                    <a:pt x="1" y="5"/>
                    <a:pt x="0" y="6"/>
                  </a:cubicBezTo>
                  <a:cubicBezTo>
                    <a:pt x="0" y="6"/>
                    <a:pt x="0" y="6"/>
                    <a:pt x="0" y="6"/>
                  </a:cubicBezTo>
                  <a:cubicBezTo>
                    <a:pt x="1" y="5"/>
                    <a:pt x="2" y="2"/>
                    <a:pt x="4" y="0"/>
                  </a:cubicBezTo>
                  <a:cubicBezTo>
                    <a:pt x="4" y="0"/>
                    <a:pt x="4" y="0"/>
                    <a:pt x="4" y="0"/>
                  </a:cubicBezTo>
                </a:path>
              </a:pathLst>
            </a:custGeom>
            <a:solidFill>
              <a:srgbClr val="898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0" name="Freeform 129"/>
            <p:cNvSpPr>
              <a:spLocks/>
            </p:cNvSpPr>
            <p:nvPr/>
          </p:nvSpPr>
          <p:spPr bwMode="auto">
            <a:xfrm>
              <a:off x="5123198" y="4569868"/>
              <a:ext cx="140898" cy="102966"/>
            </a:xfrm>
            <a:custGeom>
              <a:avLst/>
              <a:gdLst>
                <a:gd name="T0" fmla="*/ 11 w 11"/>
                <a:gd name="T1" fmla="*/ 0 h 8"/>
                <a:gd name="T2" fmla="*/ 0 w 11"/>
                <a:gd name="T3" fmla="*/ 8 h 8"/>
                <a:gd name="T4" fmla="*/ 0 w 11"/>
                <a:gd name="T5" fmla="*/ 8 h 8"/>
                <a:gd name="T6" fmla="*/ 11 w 11"/>
                <a:gd name="T7" fmla="*/ 0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7" y="1"/>
                    <a:pt x="3" y="4"/>
                    <a:pt x="0" y="8"/>
                  </a:cubicBezTo>
                  <a:cubicBezTo>
                    <a:pt x="0" y="8"/>
                    <a:pt x="0" y="8"/>
                    <a:pt x="0" y="8"/>
                  </a:cubicBezTo>
                  <a:cubicBezTo>
                    <a:pt x="3" y="4"/>
                    <a:pt x="7" y="1"/>
                    <a:pt x="11" y="0"/>
                  </a:cubicBezTo>
                  <a:cubicBezTo>
                    <a:pt x="11" y="0"/>
                    <a:pt x="11" y="0"/>
                    <a:pt x="11" y="0"/>
                  </a:cubicBezTo>
                </a:path>
              </a:pathLst>
            </a:custGeom>
            <a:solidFill>
              <a:srgbClr val="4F52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1" name="Freeform 130"/>
            <p:cNvSpPr>
              <a:spLocks/>
            </p:cNvSpPr>
            <p:nvPr/>
          </p:nvSpPr>
          <p:spPr bwMode="auto">
            <a:xfrm>
              <a:off x="4787211" y="4737860"/>
              <a:ext cx="254702" cy="16259"/>
            </a:xfrm>
            <a:custGeom>
              <a:avLst/>
              <a:gdLst>
                <a:gd name="T0" fmla="*/ 0 w 20"/>
                <a:gd name="T1" fmla="*/ 0 h 1"/>
                <a:gd name="T2" fmla="*/ 0 w 20"/>
                <a:gd name="T3" fmla="*/ 0 h 1"/>
                <a:gd name="T4" fmla="*/ 0 w 20"/>
                <a:gd name="T5" fmla="*/ 0 h 1"/>
                <a:gd name="T6" fmla="*/ 0 w 20"/>
                <a:gd name="T7" fmla="*/ 0 h 1"/>
                <a:gd name="T8" fmla="*/ 20 w 20"/>
                <a:gd name="T9" fmla="*/ 1 h 1"/>
                <a:gd name="T10" fmla="*/ 20 w 20"/>
                <a:gd name="T11" fmla="*/ 1 h 1"/>
                <a:gd name="T12" fmla="*/ 0 w 20"/>
                <a:gd name="T13" fmla="*/ 0 h 1"/>
                <a:gd name="T14" fmla="*/ 0 w 20"/>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
                  <a:moveTo>
                    <a:pt x="0" y="0"/>
                  </a:moveTo>
                  <a:cubicBezTo>
                    <a:pt x="0" y="0"/>
                    <a:pt x="0" y="0"/>
                    <a:pt x="0" y="0"/>
                  </a:cubicBezTo>
                  <a:cubicBezTo>
                    <a:pt x="0" y="0"/>
                    <a:pt x="0" y="0"/>
                    <a:pt x="0" y="0"/>
                  </a:cubicBezTo>
                  <a:cubicBezTo>
                    <a:pt x="0" y="0"/>
                    <a:pt x="0" y="0"/>
                    <a:pt x="0" y="0"/>
                  </a:cubicBezTo>
                  <a:cubicBezTo>
                    <a:pt x="20" y="1"/>
                    <a:pt x="20" y="1"/>
                    <a:pt x="20" y="1"/>
                  </a:cubicBezTo>
                  <a:cubicBezTo>
                    <a:pt x="20" y="1"/>
                    <a:pt x="20" y="1"/>
                    <a:pt x="20" y="1"/>
                  </a:cubicBezTo>
                  <a:cubicBezTo>
                    <a:pt x="0" y="0"/>
                    <a:pt x="0" y="0"/>
                    <a:pt x="0" y="0"/>
                  </a:cubicBezTo>
                  <a:cubicBezTo>
                    <a:pt x="0" y="0"/>
                    <a:pt x="0" y="0"/>
                    <a:pt x="0"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2" name="Freeform 131"/>
            <p:cNvSpPr>
              <a:spLocks noEditPoints="1"/>
            </p:cNvSpPr>
            <p:nvPr/>
          </p:nvSpPr>
          <p:spPr bwMode="auto">
            <a:xfrm>
              <a:off x="4722181" y="4737860"/>
              <a:ext cx="525659" cy="634042"/>
            </a:xfrm>
            <a:custGeom>
              <a:avLst/>
              <a:gdLst>
                <a:gd name="T0" fmla="*/ 1 w 41"/>
                <a:gd name="T1" fmla="*/ 8 h 49"/>
                <a:gd name="T2" fmla="*/ 0 w 41"/>
                <a:gd name="T3" fmla="*/ 44 h 49"/>
                <a:gd name="T4" fmla="*/ 3 w 41"/>
                <a:gd name="T5" fmla="*/ 48 h 49"/>
                <a:gd name="T6" fmla="*/ 40 w 41"/>
                <a:gd name="T7" fmla="*/ 49 h 49"/>
                <a:gd name="T8" fmla="*/ 41 w 41"/>
                <a:gd name="T9" fmla="*/ 32 h 49"/>
                <a:gd name="T10" fmla="*/ 38 w 41"/>
                <a:gd name="T11" fmla="*/ 32 h 49"/>
                <a:gd name="T12" fmla="*/ 38 w 41"/>
                <a:gd name="T13" fmla="*/ 24 h 49"/>
                <a:gd name="T14" fmla="*/ 1 w 41"/>
                <a:gd name="T15" fmla="*/ 8 h 49"/>
                <a:gd name="T16" fmla="*/ 5 w 41"/>
                <a:gd name="T17" fmla="*/ 0 h 49"/>
                <a:gd name="T18" fmla="*/ 5 w 41"/>
                <a:gd name="T19" fmla="*/ 0 h 49"/>
                <a:gd name="T20" fmla="*/ 5 w 41"/>
                <a:gd name="T21" fmla="*/ 0 h 49"/>
                <a:gd name="T22" fmla="*/ 5 w 4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9">
                  <a:moveTo>
                    <a:pt x="1" y="8"/>
                  </a:moveTo>
                  <a:cubicBezTo>
                    <a:pt x="0" y="44"/>
                    <a:pt x="0" y="44"/>
                    <a:pt x="0" y="44"/>
                  </a:cubicBezTo>
                  <a:cubicBezTo>
                    <a:pt x="0" y="46"/>
                    <a:pt x="1" y="48"/>
                    <a:pt x="3" y="48"/>
                  </a:cubicBezTo>
                  <a:cubicBezTo>
                    <a:pt x="40" y="49"/>
                    <a:pt x="40" y="49"/>
                    <a:pt x="40" y="49"/>
                  </a:cubicBezTo>
                  <a:cubicBezTo>
                    <a:pt x="41" y="32"/>
                    <a:pt x="41" y="32"/>
                    <a:pt x="41" y="32"/>
                  </a:cubicBezTo>
                  <a:cubicBezTo>
                    <a:pt x="38" y="32"/>
                    <a:pt x="38" y="32"/>
                    <a:pt x="38" y="32"/>
                  </a:cubicBezTo>
                  <a:cubicBezTo>
                    <a:pt x="38" y="24"/>
                    <a:pt x="38" y="24"/>
                    <a:pt x="38" y="24"/>
                  </a:cubicBezTo>
                  <a:cubicBezTo>
                    <a:pt x="23" y="22"/>
                    <a:pt x="10" y="15"/>
                    <a:pt x="1" y="8"/>
                  </a:cubicBezTo>
                  <a:moveTo>
                    <a:pt x="5" y="0"/>
                  </a:moveTo>
                  <a:cubicBezTo>
                    <a:pt x="5" y="0"/>
                    <a:pt x="5" y="0"/>
                    <a:pt x="5" y="0"/>
                  </a:cubicBezTo>
                  <a:cubicBezTo>
                    <a:pt x="5" y="0"/>
                    <a:pt x="5" y="0"/>
                    <a:pt x="5" y="0"/>
                  </a:cubicBezTo>
                  <a:cubicBezTo>
                    <a:pt x="5" y="0"/>
                    <a:pt x="5" y="0"/>
                    <a:pt x="5" y="0"/>
                  </a:cubicBezTo>
                </a:path>
              </a:pathLst>
            </a:custGeom>
            <a:solidFill>
              <a:srgbClr val="484848"/>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3" name="Freeform 132"/>
            <p:cNvSpPr>
              <a:spLocks/>
            </p:cNvSpPr>
            <p:nvPr/>
          </p:nvSpPr>
          <p:spPr bwMode="auto">
            <a:xfrm>
              <a:off x="4733020" y="4737860"/>
              <a:ext cx="531076" cy="308893"/>
            </a:xfrm>
            <a:custGeom>
              <a:avLst/>
              <a:gdLst>
                <a:gd name="T0" fmla="*/ 4 w 41"/>
                <a:gd name="T1" fmla="*/ 0 h 24"/>
                <a:gd name="T2" fmla="*/ 0 w 41"/>
                <a:gd name="T3" fmla="*/ 3 h 24"/>
                <a:gd name="T4" fmla="*/ 0 w 41"/>
                <a:gd name="T5" fmla="*/ 8 h 24"/>
                <a:gd name="T6" fmla="*/ 0 w 41"/>
                <a:gd name="T7" fmla="*/ 8 h 24"/>
                <a:gd name="T8" fmla="*/ 37 w 41"/>
                <a:gd name="T9" fmla="*/ 24 h 24"/>
                <a:gd name="T10" fmla="*/ 38 w 41"/>
                <a:gd name="T11" fmla="*/ 24 h 24"/>
                <a:gd name="T12" fmla="*/ 38 w 41"/>
                <a:gd name="T13" fmla="*/ 21 h 24"/>
                <a:gd name="T14" fmla="*/ 40 w 41"/>
                <a:gd name="T15" fmla="*/ 21 h 24"/>
                <a:gd name="T16" fmla="*/ 41 w 41"/>
                <a:gd name="T17" fmla="*/ 1 h 24"/>
                <a:gd name="T18" fmla="*/ 26 w 41"/>
                <a:gd name="T19" fmla="*/ 1 h 24"/>
                <a:gd name="T20" fmla="*/ 26 w 41"/>
                <a:gd name="T21" fmla="*/ 1 h 24"/>
                <a:gd name="T22" fmla="*/ 26 w 41"/>
                <a:gd name="T23" fmla="*/ 1 h 24"/>
                <a:gd name="T24" fmla="*/ 24 w 41"/>
                <a:gd name="T25" fmla="*/ 1 h 24"/>
                <a:gd name="T26" fmla="*/ 4 w 41"/>
                <a:gd name="T27" fmla="*/ 0 h 24"/>
                <a:gd name="T28" fmla="*/ 4 w 41"/>
                <a:gd name="T29" fmla="*/ 0 h 24"/>
                <a:gd name="T30" fmla="*/ 4 w 41"/>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24">
                  <a:moveTo>
                    <a:pt x="4" y="0"/>
                  </a:moveTo>
                  <a:cubicBezTo>
                    <a:pt x="2" y="0"/>
                    <a:pt x="0" y="1"/>
                    <a:pt x="0" y="3"/>
                  </a:cubicBezTo>
                  <a:cubicBezTo>
                    <a:pt x="0" y="8"/>
                    <a:pt x="0" y="8"/>
                    <a:pt x="0" y="8"/>
                  </a:cubicBezTo>
                  <a:cubicBezTo>
                    <a:pt x="0" y="8"/>
                    <a:pt x="0" y="8"/>
                    <a:pt x="0" y="8"/>
                  </a:cubicBezTo>
                  <a:cubicBezTo>
                    <a:pt x="9" y="15"/>
                    <a:pt x="22" y="22"/>
                    <a:pt x="37" y="24"/>
                  </a:cubicBezTo>
                  <a:cubicBezTo>
                    <a:pt x="38" y="24"/>
                    <a:pt x="38" y="24"/>
                    <a:pt x="38" y="24"/>
                  </a:cubicBezTo>
                  <a:cubicBezTo>
                    <a:pt x="38" y="22"/>
                    <a:pt x="38" y="21"/>
                    <a:pt x="38" y="21"/>
                  </a:cubicBezTo>
                  <a:cubicBezTo>
                    <a:pt x="40" y="21"/>
                    <a:pt x="40" y="21"/>
                    <a:pt x="40" y="21"/>
                  </a:cubicBezTo>
                  <a:cubicBezTo>
                    <a:pt x="41" y="1"/>
                    <a:pt x="41" y="1"/>
                    <a:pt x="41" y="1"/>
                  </a:cubicBezTo>
                  <a:cubicBezTo>
                    <a:pt x="26" y="1"/>
                    <a:pt x="26" y="1"/>
                    <a:pt x="26" y="1"/>
                  </a:cubicBezTo>
                  <a:cubicBezTo>
                    <a:pt x="26" y="1"/>
                    <a:pt x="26" y="1"/>
                    <a:pt x="26" y="1"/>
                  </a:cubicBezTo>
                  <a:cubicBezTo>
                    <a:pt x="26" y="1"/>
                    <a:pt x="26" y="1"/>
                    <a:pt x="26" y="1"/>
                  </a:cubicBezTo>
                  <a:cubicBezTo>
                    <a:pt x="24" y="1"/>
                    <a:pt x="24" y="1"/>
                    <a:pt x="24" y="1"/>
                  </a:cubicBezTo>
                  <a:cubicBezTo>
                    <a:pt x="4" y="0"/>
                    <a:pt x="4" y="0"/>
                    <a:pt x="4" y="0"/>
                  </a:cubicBezTo>
                  <a:cubicBezTo>
                    <a:pt x="4" y="0"/>
                    <a:pt x="4" y="0"/>
                    <a:pt x="4" y="0"/>
                  </a:cubicBezTo>
                  <a:cubicBezTo>
                    <a:pt x="4" y="0"/>
                    <a:pt x="4" y="0"/>
                    <a:pt x="4" y="0"/>
                  </a:cubicBezTo>
                </a:path>
              </a:pathLst>
            </a:custGeom>
            <a:solidFill>
              <a:srgbClr val="5E5E5E"/>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4" name="Freeform 133"/>
            <p:cNvSpPr>
              <a:spLocks/>
            </p:cNvSpPr>
            <p:nvPr/>
          </p:nvSpPr>
          <p:spPr bwMode="auto">
            <a:xfrm>
              <a:off x="5140432" y="4353102"/>
              <a:ext cx="346825" cy="373923"/>
            </a:xfrm>
            <a:custGeom>
              <a:avLst/>
              <a:gdLst>
                <a:gd name="T0" fmla="*/ 1 w 27"/>
                <a:gd name="T1" fmla="*/ 23 h 29"/>
                <a:gd name="T2" fmla="*/ 6 w 27"/>
                <a:gd name="T3" fmla="*/ 22 h 29"/>
                <a:gd name="T4" fmla="*/ 5 w 27"/>
                <a:gd name="T5" fmla="*/ 20 h 29"/>
                <a:gd name="T6" fmla="*/ 6 w 27"/>
                <a:gd name="T7" fmla="*/ 20 h 29"/>
                <a:gd name="T8" fmla="*/ 6 w 27"/>
                <a:gd name="T9" fmla="*/ 25 h 29"/>
                <a:gd name="T10" fmla="*/ 11 w 27"/>
                <a:gd name="T11" fmla="*/ 24 h 29"/>
                <a:gd name="T12" fmla="*/ 11 w 27"/>
                <a:gd name="T13" fmla="*/ 20 h 29"/>
                <a:gd name="T14" fmla="*/ 11 w 27"/>
                <a:gd name="T15" fmla="*/ 20 h 29"/>
                <a:gd name="T16" fmla="*/ 11 w 27"/>
                <a:gd name="T17" fmla="*/ 26 h 29"/>
                <a:gd name="T18" fmla="*/ 16 w 27"/>
                <a:gd name="T19" fmla="*/ 26 h 29"/>
                <a:gd name="T20" fmla="*/ 16 w 27"/>
                <a:gd name="T21" fmla="*/ 19 h 29"/>
                <a:gd name="T22" fmla="*/ 16 w 27"/>
                <a:gd name="T23" fmla="*/ 19 h 29"/>
                <a:gd name="T24" fmla="*/ 16 w 27"/>
                <a:gd name="T25" fmla="*/ 25 h 29"/>
                <a:gd name="T26" fmla="*/ 21 w 27"/>
                <a:gd name="T27" fmla="*/ 25 h 29"/>
                <a:gd name="T28" fmla="*/ 21 w 27"/>
                <a:gd name="T29" fmla="*/ 13 h 29"/>
                <a:gd name="T30" fmla="*/ 23 w 27"/>
                <a:gd name="T31" fmla="*/ 14 h 29"/>
                <a:gd name="T32" fmla="*/ 23 w 27"/>
                <a:gd name="T33" fmla="*/ 18 h 29"/>
                <a:gd name="T34" fmla="*/ 27 w 27"/>
                <a:gd name="T35" fmla="*/ 21 h 29"/>
                <a:gd name="T36" fmla="*/ 27 w 27"/>
                <a:gd name="T37" fmla="*/ 11 h 29"/>
                <a:gd name="T38" fmla="*/ 21 w 27"/>
                <a:gd name="T39" fmla="*/ 5 h 29"/>
                <a:gd name="T40" fmla="*/ 19 w 27"/>
                <a:gd name="T41" fmla="*/ 0 h 29"/>
                <a:gd name="T42" fmla="*/ 3 w 27"/>
                <a:gd name="T43" fmla="*/ 0 h 29"/>
                <a:gd name="T44" fmla="*/ 3 w 27"/>
                <a:gd name="T45" fmla="*/ 3 h 29"/>
                <a:gd name="T46" fmla="*/ 1 w 27"/>
                <a:gd name="T47" fmla="*/ 5 h 29"/>
                <a:gd name="T48" fmla="*/ 1 w 27"/>
                <a:gd name="T49" fmla="*/ 18 h 29"/>
                <a:gd name="T50" fmla="*/ 1 w 27"/>
                <a:gd name="T51"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9">
                  <a:moveTo>
                    <a:pt x="1" y="23"/>
                  </a:moveTo>
                  <a:cubicBezTo>
                    <a:pt x="1" y="25"/>
                    <a:pt x="6" y="25"/>
                    <a:pt x="6" y="22"/>
                  </a:cubicBezTo>
                  <a:cubicBezTo>
                    <a:pt x="5" y="21"/>
                    <a:pt x="5" y="20"/>
                    <a:pt x="5" y="20"/>
                  </a:cubicBezTo>
                  <a:cubicBezTo>
                    <a:pt x="6" y="20"/>
                    <a:pt x="6" y="20"/>
                    <a:pt x="6" y="20"/>
                  </a:cubicBezTo>
                  <a:cubicBezTo>
                    <a:pt x="6" y="20"/>
                    <a:pt x="6" y="25"/>
                    <a:pt x="6" y="25"/>
                  </a:cubicBezTo>
                  <a:cubicBezTo>
                    <a:pt x="6" y="27"/>
                    <a:pt x="11" y="26"/>
                    <a:pt x="11" y="24"/>
                  </a:cubicBezTo>
                  <a:cubicBezTo>
                    <a:pt x="11" y="23"/>
                    <a:pt x="11" y="21"/>
                    <a:pt x="11" y="20"/>
                  </a:cubicBezTo>
                  <a:cubicBezTo>
                    <a:pt x="11" y="19"/>
                    <a:pt x="11" y="19"/>
                    <a:pt x="11" y="20"/>
                  </a:cubicBezTo>
                  <a:cubicBezTo>
                    <a:pt x="11" y="26"/>
                    <a:pt x="11" y="26"/>
                    <a:pt x="11" y="26"/>
                  </a:cubicBezTo>
                  <a:cubicBezTo>
                    <a:pt x="11" y="29"/>
                    <a:pt x="16" y="29"/>
                    <a:pt x="16" y="26"/>
                  </a:cubicBezTo>
                  <a:cubicBezTo>
                    <a:pt x="16" y="24"/>
                    <a:pt x="16" y="19"/>
                    <a:pt x="16" y="19"/>
                  </a:cubicBezTo>
                  <a:cubicBezTo>
                    <a:pt x="16" y="19"/>
                    <a:pt x="16" y="19"/>
                    <a:pt x="16" y="19"/>
                  </a:cubicBezTo>
                  <a:cubicBezTo>
                    <a:pt x="16" y="21"/>
                    <a:pt x="16" y="25"/>
                    <a:pt x="16" y="25"/>
                  </a:cubicBezTo>
                  <a:cubicBezTo>
                    <a:pt x="16" y="27"/>
                    <a:pt x="21" y="27"/>
                    <a:pt x="21" y="25"/>
                  </a:cubicBezTo>
                  <a:cubicBezTo>
                    <a:pt x="21" y="20"/>
                    <a:pt x="21" y="16"/>
                    <a:pt x="21" y="13"/>
                  </a:cubicBezTo>
                  <a:cubicBezTo>
                    <a:pt x="21" y="11"/>
                    <a:pt x="23" y="14"/>
                    <a:pt x="23" y="14"/>
                  </a:cubicBezTo>
                  <a:cubicBezTo>
                    <a:pt x="23" y="18"/>
                    <a:pt x="23" y="18"/>
                    <a:pt x="23" y="18"/>
                  </a:cubicBezTo>
                  <a:cubicBezTo>
                    <a:pt x="23" y="19"/>
                    <a:pt x="27" y="21"/>
                    <a:pt x="27" y="21"/>
                  </a:cubicBezTo>
                  <a:cubicBezTo>
                    <a:pt x="27" y="20"/>
                    <a:pt x="27" y="12"/>
                    <a:pt x="27" y="11"/>
                  </a:cubicBezTo>
                  <a:cubicBezTo>
                    <a:pt x="25" y="9"/>
                    <a:pt x="23" y="7"/>
                    <a:pt x="21" y="5"/>
                  </a:cubicBezTo>
                  <a:cubicBezTo>
                    <a:pt x="19" y="3"/>
                    <a:pt x="19" y="0"/>
                    <a:pt x="19" y="0"/>
                  </a:cubicBezTo>
                  <a:cubicBezTo>
                    <a:pt x="3" y="0"/>
                    <a:pt x="3" y="0"/>
                    <a:pt x="3" y="0"/>
                  </a:cubicBezTo>
                  <a:cubicBezTo>
                    <a:pt x="3" y="2"/>
                    <a:pt x="3" y="2"/>
                    <a:pt x="3" y="3"/>
                  </a:cubicBezTo>
                  <a:cubicBezTo>
                    <a:pt x="3" y="4"/>
                    <a:pt x="2" y="4"/>
                    <a:pt x="1" y="5"/>
                  </a:cubicBezTo>
                  <a:cubicBezTo>
                    <a:pt x="0" y="8"/>
                    <a:pt x="1" y="18"/>
                    <a:pt x="1" y="18"/>
                  </a:cubicBezTo>
                  <a:lnTo>
                    <a:pt x="1" y="23"/>
                  </a:lnTo>
                  <a:close/>
                </a:path>
              </a:pathLst>
            </a:custGeom>
            <a:solidFill>
              <a:srgbClr val="F7C2AB"/>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5" name="Rectangle 134"/>
            <p:cNvSpPr>
              <a:spLocks noChangeArrowheads="1"/>
            </p:cNvSpPr>
            <p:nvPr/>
          </p:nvSpPr>
          <p:spPr bwMode="auto">
            <a:xfrm>
              <a:off x="5106943" y="4309749"/>
              <a:ext cx="325149" cy="43353"/>
            </a:xfrm>
            <a:prstGeom prst="rect">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6" name="Freeform 135"/>
            <p:cNvSpPr>
              <a:spLocks/>
            </p:cNvSpPr>
            <p:nvPr/>
          </p:nvSpPr>
          <p:spPr bwMode="auto">
            <a:xfrm>
              <a:off x="5079845" y="3030830"/>
              <a:ext cx="514821" cy="1278919"/>
            </a:xfrm>
            <a:custGeom>
              <a:avLst/>
              <a:gdLst>
                <a:gd name="T0" fmla="*/ 39 w 40"/>
                <a:gd name="T1" fmla="*/ 0 h 99"/>
                <a:gd name="T2" fmla="*/ 1 w 40"/>
                <a:gd name="T3" fmla="*/ 67 h 99"/>
                <a:gd name="T4" fmla="*/ 0 w 40"/>
                <a:gd name="T5" fmla="*/ 99 h 99"/>
                <a:gd name="T6" fmla="*/ 31 w 40"/>
                <a:gd name="T7" fmla="*/ 99 h 99"/>
                <a:gd name="T8" fmla="*/ 29 w 40"/>
                <a:gd name="T9" fmla="*/ 67 h 99"/>
                <a:gd name="T10" fmla="*/ 40 w 40"/>
                <a:gd name="T11" fmla="*/ 25 h 99"/>
                <a:gd name="T12" fmla="*/ 39 w 40"/>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40" h="99">
                  <a:moveTo>
                    <a:pt x="39" y="0"/>
                  </a:moveTo>
                  <a:cubicBezTo>
                    <a:pt x="5" y="14"/>
                    <a:pt x="2" y="44"/>
                    <a:pt x="1" y="67"/>
                  </a:cubicBezTo>
                  <a:cubicBezTo>
                    <a:pt x="1" y="76"/>
                    <a:pt x="0" y="99"/>
                    <a:pt x="0" y="99"/>
                  </a:cubicBezTo>
                  <a:cubicBezTo>
                    <a:pt x="31" y="99"/>
                    <a:pt x="31" y="99"/>
                    <a:pt x="31" y="99"/>
                  </a:cubicBezTo>
                  <a:cubicBezTo>
                    <a:pt x="31" y="99"/>
                    <a:pt x="30" y="86"/>
                    <a:pt x="29" y="67"/>
                  </a:cubicBezTo>
                  <a:cubicBezTo>
                    <a:pt x="26" y="14"/>
                    <a:pt x="40" y="25"/>
                    <a:pt x="40" y="25"/>
                  </a:cubicBezTo>
                  <a:lnTo>
                    <a:pt x="39" y="0"/>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7" name="Rectangle 136"/>
            <p:cNvSpPr>
              <a:spLocks noChangeArrowheads="1"/>
            </p:cNvSpPr>
            <p:nvPr/>
          </p:nvSpPr>
          <p:spPr bwMode="auto">
            <a:xfrm>
              <a:off x="8353010" y="2581039"/>
              <a:ext cx="102966" cy="438953"/>
            </a:xfrm>
            <a:prstGeom prst="rect">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8" name="Freeform 137"/>
            <p:cNvSpPr>
              <a:spLocks/>
            </p:cNvSpPr>
            <p:nvPr/>
          </p:nvSpPr>
          <p:spPr bwMode="auto">
            <a:xfrm>
              <a:off x="7014483" y="2516010"/>
              <a:ext cx="1349370" cy="915838"/>
            </a:xfrm>
            <a:custGeom>
              <a:avLst/>
              <a:gdLst>
                <a:gd name="T0" fmla="*/ 4 w 105"/>
                <a:gd name="T1" fmla="*/ 40 h 71"/>
                <a:gd name="T2" fmla="*/ 105 w 105"/>
                <a:gd name="T3" fmla="*/ 0 h 71"/>
                <a:gd name="T4" fmla="*/ 105 w 105"/>
                <a:gd name="T5" fmla="*/ 42 h 71"/>
                <a:gd name="T6" fmla="*/ 0 w 105"/>
                <a:gd name="T7" fmla="*/ 65 h 71"/>
                <a:gd name="T8" fmla="*/ 4 w 105"/>
                <a:gd name="T9" fmla="*/ 40 h 71"/>
              </a:gdLst>
              <a:ahLst/>
              <a:cxnLst>
                <a:cxn ang="0">
                  <a:pos x="T0" y="T1"/>
                </a:cxn>
                <a:cxn ang="0">
                  <a:pos x="T2" y="T3"/>
                </a:cxn>
                <a:cxn ang="0">
                  <a:pos x="T4" y="T5"/>
                </a:cxn>
                <a:cxn ang="0">
                  <a:pos x="T6" y="T7"/>
                </a:cxn>
                <a:cxn ang="0">
                  <a:pos x="T8" y="T9"/>
                </a:cxn>
              </a:cxnLst>
              <a:rect l="0" t="0" r="r" b="b"/>
              <a:pathLst>
                <a:path w="105" h="71">
                  <a:moveTo>
                    <a:pt x="4" y="40"/>
                  </a:moveTo>
                  <a:cubicBezTo>
                    <a:pt x="4" y="40"/>
                    <a:pt x="68" y="46"/>
                    <a:pt x="105" y="0"/>
                  </a:cubicBezTo>
                  <a:cubicBezTo>
                    <a:pt x="105" y="42"/>
                    <a:pt x="105" y="42"/>
                    <a:pt x="105" y="42"/>
                  </a:cubicBezTo>
                  <a:cubicBezTo>
                    <a:pt x="77" y="71"/>
                    <a:pt x="0" y="65"/>
                    <a:pt x="0" y="65"/>
                  </a:cubicBezTo>
                  <a:lnTo>
                    <a:pt x="4" y="40"/>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9" name="Oval 138"/>
            <p:cNvSpPr>
              <a:spLocks noChangeArrowheads="1"/>
            </p:cNvSpPr>
            <p:nvPr/>
          </p:nvSpPr>
          <p:spPr bwMode="auto">
            <a:xfrm>
              <a:off x="8390946" y="2944124"/>
              <a:ext cx="37936" cy="37936"/>
            </a:xfrm>
            <a:prstGeom prst="ellipse">
              <a:avLst/>
            </a:prstGeom>
            <a:solidFill>
              <a:srgbClr val="250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41" name="矩形 140">
            <a:extLst>
              <a:ext uri="{FF2B5EF4-FFF2-40B4-BE49-F238E27FC236}">
                <a16:creationId xmlns:a16="http://schemas.microsoft.com/office/drawing/2014/main" id="{F533F684-FCA7-4623-B650-9A8034F85BA7}"/>
              </a:ext>
            </a:extLst>
          </p:cNvPr>
          <p:cNvSpPr/>
          <p:nvPr/>
        </p:nvSpPr>
        <p:spPr>
          <a:xfrm>
            <a:off x="516054" y="363503"/>
            <a:ext cx="1723549"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各方面作风</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2188244578"/>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81">
                                            <p:txEl>
                                              <p:pRg st="0" end="0"/>
                                            </p:txEl>
                                          </p:spTgt>
                                        </p:tgtEl>
                                        <p:attrNameLst>
                                          <p:attrName>style.visibility</p:attrName>
                                        </p:attrNameLst>
                                      </p:cBhvr>
                                      <p:to>
                                        <p:strVal val="visible"/>
                                      </p:to>
                                    </p:set>
                                    <p:animEffect transition="in" filter="fade">
                                      <p:cBhvr>
                                        <p:cTn id="40" dur="500"/>
                                        <p:tgtEl>
                                          <p:spTgt spid="81">
                                            <p:txEl>
                                              <p:pRg st="0" end="0"/>
                                            </p:txEl>
                                          </p:spTgt>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82">
                                            <p:txEl>
                                              <p:pRg st="0" end="0"/>
                                            </p:txEl>
                                          </p:spTgt>
                                        </p:tgtEl>
                                        <p:attrNameLst>
                                          <p:attrName>style.visibility</p:attrName>
                                        </p:attrNameLst>
                                      </p:cBhvr>
                                      <p:to>
                                        <p:strVal val="visible"/>
                                      </p:to>
                                    </p:set>
                                    <p:animEffect transition="in" filter="fade">
                                      <p:cBhvr>
                                        <p:cTn id="44" dur="500"/>
                                        <p:tgtEl>
                                          <p:spTgt spid="82">
                                            <p:txEl>
                                              <p:pRg st="0" end="0"/>
                                            </p:txEl>
                                          </p:spTgt>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83">
                                            <p:txEl>
                                              <p:pRg st="0" end="0"/>
                                            </p:txEl>
                                          </p:spTgt>
                                        </p:tgtEl>
                                        <p:attrNameLst>
                                          <p:attrName>style.visibility</p:attrName>
                                        </p:attrNameLst>
                                      </p:cBhvr>
                                      <p:to>
                                        <p:strVal val="visible"/>
                                      </p:to>
                                    </p:set>
                                    <p:animEffect transition="in" filter="fade">
                                      <p:cBhvr>
                                        <p:cTn id="52" dur="500"/>
                                        <p:tgtEl>
                                          <p:spTgt spid="83">
                                            <p:txEl>
                                              <p:pRg st="0" end="0"/>
                                            </p:txEl>
                                          </p:spTgt>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84">
                                            <p:txEl>
                                              <p:pRg st="0" end="0"/>
                                            </p:txEl>
                                          </p:spTgt>
                                        </p:tgtEl>
                                        <p:attrNameLst>
                                          <p:attrName>style.visibility</p:attrName>
                                        </p:attrNameLst>
                                      </p:cBhvr>
                                      <p:to>
                                        <p:strVal val="visible"/>
                                      </p:to>
                                    </p:set>
                                    <p:animEffect transition="in" filter="fade">
                                      <p:cBhvr>
                                        <p:cTn id="56" dur="500"/>
                                        <p:tgtEl>
                                          <p:spTgt spid="84">
                                            <p:txEl>
                                              <p:pRg st="0" end="0"/>
                                            </p:txEl>
                                          </p:spTgt>
                                        </p:tgtEl>
                                      </p:cBhvr>
                                    </p:animEffect>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85">
                                            <p:txEl>
                                              <p:pRg st="0" end="0"/>
                                            </p:txEl>
                                          </p:spTgt>
                                        </p:tgtEl>
                                        <p:attrNameLst>
                                          <p:attrName>style.visibility</p:attrName>
                                        </p:attrNameLst>
                                      </p:cBhvr>
                                      <p:to>
                                        <p:strVal val="visible"/>
                                      </p:to>
                                    </p:set>
                                    <p:animEffect transition="in" filter="fade">
                                      <p:cBhvr>
                                        <p:cTn id="64" dur="500"/>
                                        <p:tgtEl>
                                          <p:spTgt spid="85">
                                            <p:txEl>
                                              <p:pRg st="0" end="0"/>
                                            </p:txEl>
                                          </p:spTgt>
                                        </p:tgtEl>
                                      </p:cBhvr>
                                    </p:animEffect>
                                  </p:childTnLst>
                                </p:cTn>
                              </p:par>
                            </p:childTnLst>
                          </p:cTn>
                        </p:par>
                        <p:par>
                          <p:cTn id="65" fill="hold">
                            <p:stCondLst>
                              <p:cond delay="7000"/>
                            </p:stCondLst>
                            <p:childTnLst>
                              <p:par>
                                <p:cTn id="66" presetID="10" presetClass="entr" presetSubtype="0" fill="hold" grpId="0" nodeType="afterEffect">
                                  <p:stCondLst>
                                    <p:cond delay="0"/>
                                  </p:stCondLst>
                                  <p:childTnLst>
                                    <p:set>
                                      <p:cBhvr>
                                        <p:cTn id="67" dur="1" fill="hold">
                                          <p:stCondLst>
                                            <p:cond delay="0"/>
                                          </p:stCondLst>
                                        </p:cTn>
                                        <p:tgtEl>
                                          <p:spTgt spid="86">
                                            <p:txEl>
                                              <p:pRg st="0" end="0"/>
                                            </p:txEl>
                                          </p:spTgt>
                                        </p:tgtEl>
                                        <p:attrNameLst>
                                          <p:attrName>style.visibility</p:attrName>
                                        </p:attrNameLst>
                                      </p:cBhvr>
                                      <p:to>
                                        <p:strVal val="visible"/>
                                      </p:to>
                                    </p:set>
                                    <p:animEffect transition="in" filter="fade">
                                      <p:cBhvr>
                                        <p:cTn id="68" dur="500"/>
                                        <p:tgtEl>
                                          <p:spTgt spid="86">
                                            <p:txEl>
                                              <p:pRg st="0" end="0"/>
                                            </p:txEl>
                                          </p:spTgt>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79">
                                            <p:txEl>
                                              <p:pRg st="0" end="0"/>
                                            </p:txEl>
                                          </p:spTgt>
                                        </p:tgtEl>
                                        <p:attrNameLst>
                                          <p:attrName>style.visibility</p:attrName>
                                        </p:attrNameLst>
                                      </p:cBhvr>
                                      <p:to>
                                        <p:strVal val="visible"/>
                                      </p:to>
                                    </p:set>
                                    <p:animEffect transition="in" filter="fade">
                                      <p:cBhvr>
                                        <p:cTn id="76" dur="500"/>
                                        <p:tgtEl>
                                          <p:spTgt spid="79">
                                            <p:txEl>
                                              <p:pRg st="0" end="0"/>
                                            </p:txEl>
                                          </p:spTgt>
                                        </p:tgtEl>
                                      </p:cBhvr>
                                    </p:animEffect>
                                  </p:childTnLst>
                                </p:cTn>
                              </p:par>
                            </p:childTnLst>
                          </p:cTn>
                        </p:par>
                        <p:par>
                          <p:cTn id="77" fill="hold">
                            <p:stCondLst>
                              <p:cond delay="8500"/>
                            </p:stCondLst>
                            <p:childTnLst>
                              <p:par>
                                <p:cTn id="78" presetID="10" presetClass="entr" presetSubtype="0" fill="hold" grpId="0" nodeType="afterEffect">
                                  <p:stCondLst>
                                    <p:cond delay="0"/>
                                  </p:stCondLst>
                                  <p:childTnLst>
                                    <p:set>
                                      <p:cBhvr>
                                        <p:cTn id="79" dur="1" fill="hold">
                                          <p:stCondLst>
                                            <p:cond delay="0"/>
                                          </p:stCondLst>
                                        </p:cTn>
                                        <p:tgtEl>
                                          <p:spTgt spid="80">
                                            <p:txEl>
                                              <p:pRg st="0" end="0"/>
                                            </p:txEl>
                                          </p:spTgt>
                                        </p:tgtEl>
                                        <p:attrNameLst>
                                          <p:attrName>style.visibility</p:attrName>
                                        </p:attrNameLst>
                                      </p:cBhvr>
                                      <p:to>
                                        <p:strVal val="visible"/>
                                      </p:to>
                                    </p:set>
                                    <p:animEffect transition="in" filter="fade">
                                      <p:cBhvr>
                                        <p:cTn id="80" dur="500"/>
                                        <p:tgtEl>
                                          <p:spTgt spid="80">
                                            <p:txEl>
                                              <p:pRg st="0" end="0"/>
                                            </p:txEl>
                                          </p:spTgt>
                                        </p:tgtEl>
                                      </p:cBhvr>
                                    </p:animEffect>
                                  </p:childTnLst>
                                </p:cTn>
                              </p:par>
                            </p:childTnLst>
                          </p:cTn>
                        </p:par>
                        <p:par>
                          <p:cTn id="81" fill="hold">
                            <p:stCondLst>
                              <p:cond delay="9000"/>
                            </p:stCondLst>
                            <p:childTnLst>
                              <p:par>
                                <p:cTn id="82" presetID="10" presetClass="entr" presetSubtype="0" fill="hold"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par>
                          <p:cTn id="85" fill="hold">
                            <p:stCondLst>
                              <p:cond delay="9500"/>
                            </p:stCondLst>
                            <p:childTnLst>
                              <p:par>
                                <p:cTn id="86" presetID="10" presetClass="entr" presetSubtype="0" fill="hold" grpId="0" nodeType="afterEffect">
                                  <p:stCondLst>
                                    <p:cond delay="0"/>
                                  </p:stCondLst>
                                  <p:childTnLst>
                                    <p:set>
                                      <p:cBhvr>
                                        <p:cTn id="87" dur="1" fill="hold">
                                          <p:stCondLst>
                                            <p:cond delay="0"/>
                                          </p:stCondLst>
                                        </p:cTn>
                                        <p:tgtEl>
                                          <p:spTgt spid="87">
                                            <p:txEl>
                                              <p:pRg st="0" end="0"/>
                                            </p:txEl>
                                          </p:spTgt>
                                        </p:tgtEl>
                                        <p:attrNameLst>
                                          <p:attrName>style.visibility</p:attrName>
                                        </p:attrNameLst>
                                      </p:cBhvr>
                                      <p:to>
                                        <p:strVal val="visible"/>
                                      </p:to>
                                    </p:set>
                                    <p:animEffect transition="in" filter="fade">
                                      <p:cBhvr>
                                        <p:cTn id="88" dur="500"/>
                                        <p:tgtEl>
                                          <p:spTgt spid="87">
                                            <p:txEl>
                                              <p:pRg st="0" end="0"/>
                                            </p:txEl>
                                          </p:spTgt>
                                        </p:tgtEl>
                                      </p:cBhvr>
                                    </p:animEffect>
                                  </p:childTnLst>
                                </p:cTn>
                              </p:par>
                            </p:childTnLst>
                          </p:cTn>
                        </p:par>
                        <p:par>
                          <p:cTn id="89" fill="hold">
                            <p:stCondLst>
                              <p:cond delay="10000"/>
                            </p:stCondLst>
                            <p:childTnLst>
                              <p:par>
                                <p:cTn id="90" presetID="10" presetClass="entr" presetSubtype="0" fill="hold" grpId="0" nodeType="afterEffect">
                                  <p:stCondLst>
                                    <p:cond delay="0"/>
                                  </p:stCondLst>
                                  <p:childTnLst>
                                    <p:set>
                                      <p:cBhvr>
                                        <p:cTn id="91" dur="1" fill="hold">
                                          <p:stCondLst>
                                            <p:cond delay="0"/>
                                          </p:stCondLst>
                                        </p:cTn>
                                        <p:tgtEl>
                                          <p:spTgt spid="88">
                                            <p:txEl>
                                              <p:pRg st="0" end="0"/>
                                            </p:txEl>
                                          </p:spTgt>
                                        </p:tgtEl>
                                        <p:attrNameLst>
                                          <p:attrName>style.visibility</p:attrName>
                                        </p:attrNameLst>
                                      </p:cBhvr>
                                      <p:to>
                                        <p:strVal val="visible"/>
                                      </p:to>
                                    </p:set>
                                    <p:animEffect transition="in" filter="fade">
                                      <p:cBhvr>
                                        <p:cTn id="9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uild="p"/>
      <p:bldP spid="80" grpId="0" build="p"/>
      <p:bldP spid="81" grpId="0" build="p"/>
      <p:bldP spid="82" grpId="0" build="p"/>
      <p:bldP spid="83" grpId="0" build="p"/>
      <p:bldP spid="84" grpId="0" build="p"/>
      <p:bldP spid="85" grpId="0" build="p"/>
      <p:bldP spid="86" grpId="0" build="p"/>
      <p:bldP spid="87" grpId="0" build="p"/>
      <p:bldP spid="8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1010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F17780-967F-4B47-B49D-DB3A2BDA7AB5}"/>
              </a:ext>
            </a:extLst>
          </p:cNvPr>
          <p:cNvPicPr>
            <a:picLocks noChangeAspect="1"/>
          </p:cNvPicPr>
          <p:nvPr/>
        </p:nvPicPr>
        <p:blipFill>
          <a:blip r:embed="rId3"/>
          <a:stretch>
            <a:fillRect/>
          </a:stretch>
        </p:blipFill>
        <p:spPr>
          <a:xfrm>
            <a:off x="0" y="0"/>
            <a:ext cx="12288117" cy="6858000"/>
          </a:xfrm>
          <a:prstGeom prst="rect">
            <a:avLst/>
          </a:prstGeom>
        </p:spPr>
      </p:pic>
      <p:sp>
        <p:nvSpPr>
          <p:cNvPr id="12" name="文本框 11"/>
          <p:cNvSpPr txBox="1"/>
          <p:nvPr/>
        </p:nvSpPr>
        <p:spPr>
          <a:xfrm>
            <a:off x="3631400" y="2541734"/>
            <a:ext cx="1875295" cy="1938992"/>
          </a:xfrm>
          <a:prstGeom prst="rect">
            <a:avLst/>
          </a:prstGeom>
          <a:noFill/>
        </p:spPr>
        <p:txBody>
          <a:bodyPr wrap="square" rtlCol="0">
            <a:spAutoFit/>
          </a:bodyPr>
          <a:lstStyle/>
          <a:p>
            <a:r>
              <a:rPr lang="zh-CN" altLang="en-US" sz="6000" b="1" spc="3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目</a:t>
            </a:r>
            <a:endParaRPr lang="en-US" altLang="zh-CN" sz="6000" b="1" spc="3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6000" b="1" spc="3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录</a:t>
            </a:r>
          </a:p>
        </p:txBody>
      </p:sp>
      <p:sp>
        <p:nvSpPr>
          <p:cNvPr id="13" name="文本框 12">
            <a:extLst>
              <a:ext uri="{FF2B5EF4-FFF2-40B4-BE49-F238E27FC236}">
                <a16:creationId xmlns:a16="http://schemas.microsoft.com/office/drawing/2014/main" id="{DAD1E48E-08A2-45E6-AB68-37557073D8AF}"/>
              </a:ext>
            </a:extLst>
          </p:cNvPr>
          <p:cNvSpPr txBox="1"/>
          <p:nvPr/>
        </p:nvSpPr>
        <p:spPr>
          <a:xfrm>
            <a:off x="5333537" y="1886420"/>
            <a:ext cx="3160131" cy="707886"/>
          </a:xfrm>
          <a:prstGeom prst="rect">
            <a:avLst/>
          </a:prstGeom>
          <a:noFill/>
        </p:spPr>
        <p:txBody>
          <a:bodyPr wrap="square" rtlCol="0">
            <a:spAutoFit/>
          </a:bodyPr>
          <a:lstStyle/>
          <a:p>
            <a:pPr algn="dist"/>
            <a:r>
              <a:rPr lang="zh-CN" altLang="en-US" sz="4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人物简介</a:t>
            </a:r>
          </a:p>
        </p:txBody>
      </p:sp>
      <p:sp>
        <p:nvSpPr>
          <p:cNvPr id="14" name="文本框 13">
            <a:extLst>
              <a:ext uri="{FF2B5EF4-FFF2-40B4-BE49-F238E27FC236}">
                <a16:creationId xmlns:a16="http://schemas.microsoft.com/office/drawing/2014/main" id="{84D59CD6-14B9-4F33-9760-2CC3D9A7D0A1}"/>
              </a:ext>
            </a:extLst>
          </p:cNvPr>
          <p:cNvSpPr txBox="1"/>
          <p:nvPr/>
        </p:nvSpPr>
        <p:spPr>
          <a:xfrm>
            <a:off x="5333537" y="2714681"/>
            <a:ext cx="3160131" cy="707886"/>
          </a:xfrm>
          <a:prstGeom prst="rect">
            <a:avLst/>
          </a:prstGeom>
          <a:noFill/>
        </p:spPr>
        <p:txBody>
          <a:bodyPr wrap="square" rtlCol="0">
            <a:spAutoFit/>
          </a:bodyPr>
          <a:lstStyle/>
          <a:p>
            <a:pPr algn="dist"/>
            <a:r>
              <a:rPr lang="zh-CN" altLang="en-US" sz="4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主要贡献</a:t>
            </a:r>
          </a:p>
        </p:txBody>
      </p:sp>
      <p:sp>
        <p:nvSpPr>
          <p:cNvPr id="15" name="文本框 14">
            <a:extLst>
              <a:ext uri="{FF2B5EF4-FFF2-40B4-BE49-F238E27FC236}">
                <a16:creationId xmlns:a16="http://schemas.microsoft.com/office/drawing/2014/main" id="{B7C8103A-F7AD-4983-BD63-58D72EE79ED9}"/>
              </a:ext>
            </a:extLst>
          </p:cNvPr>
          <p:cNvSpPr txBox="1"/>
          <p:nvPr/>
        </p:nvSpPr>
        <p:spPr>
          <a:xfrm>
            <a:off x="5331487" y="3572760"/>
            <a:ext cx="3160131" cy="1323439"/>
          </a:xfrm>
          <a:prstGeom prst="rect">
            <a:avLst/>
          </a:prstGeom>
          <a:noFill/>
        </p:spPr>
        <p:txBody>
          <a:bodyPr wrap="square" rtlCol="0">
            <a:spAutoFit/>
          </a:bodyPr>
          <a:lstStyle/>
          <a:p>
            <a:pPr algn="dist"/>
            <a:r>
              <a:rPr lang="zh-CN" altLang="en-US" sz="4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诟病之处</a:t>
            </a:r>
          </a:p>
          <a:p>
            <a:pPr algn="dist"/>
            <a:endParaRPr lang="zh-CN" altLang="en-US" sz="4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6" name="文本框 15">
            <a:extLst>
              <a:ext uri="{FF2B5EF4-FFF2-40B4-BE49-F238E27FC236}">
                <a16:creationId xmlns:a16="http://schemas.microsoft.com/office/drawing/2014/main" id="{DD5FB328-BAA4-4B63-B4EA-B8181527A42B}"/>
              </a:ext>
            </a:extLst>
          </p:cNvPr>
          <p:cNvSpPr txBox="1"/>
          <p:nvPr/>
        </p:nvSpPr>
        <p:spPr>
          <a:xfrm>
            <a:off x="5297154" y="4430839"/>
            <a:ext cx="3160131" cy="707886"/>
          </a:xfrm>
          <a:prstGeom prst="rect">
            <a:avLst/>
          </a:prstGeom>
          <a:noFill/>
        </p:spPr>
        <p:txBody>
          <a:bodyPr wrap="square" rtlCol="0">
            <a:spAutoFit/>
          </a:bodyPr>
          <a:lstStyle/>
          <a:p>
            <a:pPr algn="dist"/>
            <a:r>
              <a:rPr lang="zh-CN" altLang="en-US" sz="4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人物评价</a:t>
            </a:r>
          </a:p>
        </p:txBody>
      </p:sp>
    </p:spTree>
    <p:extLst>
      <p:ext uri="{BB962C8B-B14F-4D97-AF65-F5344CB8AC3E}">
        <p14:creationId xmlns:p14="http://schemas.microsoft.com/office/powerpoint/2010/main" val="1731604398"/>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p:stCondLst>
                                    <p:cond delay="1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par>
                                <p:cTn id="17" presetID="10" presetClass="entr" presetSubtype="0" fill="hold" grpId="0" nodeType="withEffect">
                                  <p:stCondLst>
                                    <p:cond delay="325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par>
                                <p:cTn id="20" presetID="10" presetClass="entr" presetSubtype="0" fill="hold" grpId="0" nodeType="withEffect">
                                  <p:stCondLst>
                                    <p:cond delay="40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304805" y="1657751"/>
            <a:ext cx="7392009" cy="33961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5012524" y="1933430"/>
            <a:ext cx="5973117" cy="2387961"/>
          </a:xfrm>
          <a:prstGeom prst="rect">
            <a:avLst/>
          </a:prstGeom>
          <a:noFill/>
        </p:spPr>
        <p:txBody>
          <a:bodyPr wrap="square" lIns="0" tIns="0" rIns="0" bIns="0" rtlCol="0">
            <a:spAutoFit/>
          </a:bodyPr>
          <a:lstStyle/>
          <a:p>
            <a:pPr>
              <a:lnSpc>
                <a:spcPct val="200000"/>
              </a:lnSpc>
            </a:pP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我毫不避讳那些看上去似乎不太光彩的记载</a:t>
            </a:r>
            <a:r>
              <a:rPr lang="en-US" altLang="zh-CN"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他善于权谋，他对待政敌冷酷无情，他有经济问题有生活作风问题，这一切的一切，可能都是真的。而我之所以如实记述这一切，只是想告诉你一个简单而重要的事实</a:t>
            </a:r>
            <a:r>
              <a:rPr lang="en-US" altLang="zh-CN"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张居正，是一个人，一个真实的人</a:t>
            </a:r>
          </a:p>
          <a:p>
            <a:pPr>
              <a:lnSpc>
                <a:spcPct val="200000"/>
              </a:lnSpc>
            </a:pPr>
            <a:r>
              <a:rPr lang="en-US" altLang="zh-CN"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									--</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石悦 </a:t>
            </a:r>
            <a:r>
              <a:rPr lang="en-US" altLang="zh-CN"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当年明月</a:t>
            </a:r>
            <a:r>
              <a:rPr lang="en-US" altLang="zh-CN"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a:t>
            </a:r>
            <a:endPar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毁誉参半</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3" name="图片 2">
            <a:extLst>
              <a:ext uri="{FF2B5EF4-FFF2-40B4-BE49-F238E27FC236}">
                <a16:creationId xmlns:a16="http://schemas.microsoft.com/office/drawing/2014/main" id="{D80697CE-6344-5DA5-79D9-59B5FD6D5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18" y="1402491"/>
            <a:ext cx="3514528" cy="4264294"/>
          </a:xfrm>
          <a:prstGeom prst="rect">
            <a:avLst/>
          </a:prstGeom>
        </p:spPr>
      </p:pic>
    </p:spTree>
    <p:extLst>
      <p:ext uri="{BB962C8B-B14F-4D97-AF65-F5344CB8AC3E}">
        <p14:creationId xmlns:p14="http://schemas.microsoft.com/office/powerpoint/2010/main" val="2854031604"/>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58"/>
          <p:cNvSpPr txBox="1"/>
          <p:nvPr/>
        </p:nvSpPr>
        <p:spPr>
          <a:xfrm>
            <a:off x="2245982" y="2282021"/>
            <a:ext cx="7700035" cy="2085507"/>
          </a:xfrm>
          <a:prstGeom prst="rect">
            <a:avLst/>
          </a:prstGeom>
          <a:noFill/>
        </p:spPr>
        <p:txBody>
          <a:bodyPr wrap="square" lIns="91424" tIns="0" rIns="91424"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800" dirty="0">
                <a:solidFill>
                  <a:srgbClr val="DC2726"/>
                </a:solidFill>
                <a:latin typeface="Source Han Serif SC" panose="02020400000000000000" pitchFamily="18" charset="-122"/>
                <a:ea typeface="Source Han Serif SC" panose="02020400000000000000" pitchFamily="18" charset="-122"/>
                <a:cs typeface="华文黑体" pitchFamily="2" charset="-122"/>
                <a:sym typeface="Source Han Serif SC" panose="02020400000000000000" pitchFamily="18" charset="-122"/>
              </a:rPr>
              <a:t>在社会科学研究中，应如何认识和评价杰出人物？</a:t>
            </a:r>
          </a:p>
        </p:txBody>
      </p:sp>
    </p:spTree>
    <p:extLst>
      <p:ext uri="{BB962C8B-B14F-4D97-AF65-F5344CB8AC3E}">
        <p14:creationId xmlns:p14="http://schemas.microsoft.com/office/powerpoint/2010/main" val="3339061178"/>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left)">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1563107" y="1952678"/>
            <a:ext cx="3288256" cy="3664724"/>
            <a:chOff x="-1" y="1586"/>
            <a:chExt cx="6056489" cy="6748553"/>
          </a:xfrm>
        </p:grpSpPr>
        <p:grpSp>
          <p:nvGrpSpPr>
            <p:cNvPr id="3" name="Group 2"/>
            <p:cNvGrpSpPr>
              <a:grpSpLocks/>
            </p:cNvGrpSpPr>
            <p:nvPr/>
          </p:nvGrpSpPr>
          <p:grpSpPr bwMode="auto">
            <a:xfrm>
              <a:off x="645729" y="636446"/>
              <a:ext cx="4772164" cy="5466138"/>
              <a:chOff x="9530" y="-128"/>
              <a:chExt cx="4772164" cy="5466138"/>
            </a:xfrm>
          </p:grpSpPr>
          <p:sp>
            <p:nvSpPr>
              <p:cNvPr id="69" name="Line 3"/>
              <p:cNvSpPr>
                <a:spLocks noChangeShapeType="1"/>
              </p:cNvSpPr>
              <p:nvPr/>
            </p:nvSpPr>
            <p:spPr bwMode="auto">
              <a:xfrm flipH="1">
                <a:off x="2395610" y="-128"/>
                <a:ext cx="0" cy="5466138"/>
              </a:xfrm>
              <a:prstGeom prst="line">
                <a:avLst/>
              </a:pr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00000"/>
                  </a:lnSpc>
                  <a:spcBef>
                    <a:spcPct val="0"/>
                  </a:spcBef>
                  <a:defRPr/>
                </a:pPr>
                <a:endParaRPr lang="en-US" sz="800" dirty="0">
                  <a:solidFill>
                    <a:srgbClr val="DC2726"/>
                  </a:solidFill>
                  <a:latin typeface="Source Han Serif SC" panose="02020400000000000000" pitchFamily="18" charset="-122"/>
                  <a:ea typeface="Source Han Serif SC" panose="02020400000000000000" pitchFamily="18" charset="-122"/>
                  <a:cs typeface="Helvetica" charset="0"/>
                  <a:sym typeface="Source Han Serif SC" panose="02020400000000000000" pitchFamily="18" charset="-122"/>
                </a:endParaRPr>
              </a:p>
            </p:txBody>
          </p:sp>
          <p:sp>
            <p:nvSpPr>
              <p:cNvPr id="70" name="Line 4"/>
              <p:cNvSpPr>
                <a:spLocks noChangeShapeType="1"/>
              </p:cNvSpPr>
              <p:nvPr/>
            </p:nvSpPr>
            <p:spPr bwMode="auto">
              <a:xfrm flipH="1">
                <a:off x="9530" y="1366405"/>
                <a:ext cx="4772164" cy="2733070"/>
              </a:xfrm>
              <a:prstGeom prst="line">
                <a:avLst/>
              </a:pr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00000"/>
                  </a:lnSpc>
                  <a:spcBef>
                    <a:spcPct val="0"/>
                  </a:spcBef>
                  <a:defRPr/>
                </a:pPr>
                <a:endParaRPr lang="en-US" sz="800" dirty="0">
                  <a:solidFill>
                    <a:srgbClr val="DC2726"/>
                  </a:solidFill>
                  <a:latin typeface="Source Han Serif SC" panose="02020400000000000000" pitchFamily="18" charset="-122"/>
                  <a:ea typeface="Source Han Serif SC" panose="02020400000000000000" pitchFamily="18" charset="-122"/>
                  <a:cs typeface="Helvetica" charset="0"/>
                  <a:sym typeface="Source Han Serif SC" panose="02020400000000000000" pitchFamily="18" charset="-122"/>
                </a:endParaRPr>
              </a:p>
            </p:txBody>
          </p:sp>
          <p:sp>
            <p:nvSpPr>
              <p:cNvPr id="71" name="Line 5"/>
              <p:cNvSpPr>
                <a:spLocks noChangeShapeType="1"/>
              </p:cNvSpPr>
              <p:nvPr/>
            </p:nvSpPr>
            <p:spPr bwMode="auto">
              <a:xfrm flipH="1" flipV="1">
                <a:off x="9530" y="1366406"/>
                <a:ext cx="4772164" cy="2733070"/>
              </a:xfrm>
              <a:prstGeom prst="line">
                <a:avLst/>
              </a:pr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00000"/>
                  </a:lnSpc>
                  <a:spcBef>
                    <a:spcPct val="0"/>
                  </a:spcBef>
                  <a:defRPr/>
                </a:pPr>
                <a:endParaRPr lang="en-US" sz="800" dirty="0">
                  <a:solidFill>
                    <a:srgbClr val="DC2726"/>
                  </a:solidFill>
                  <a:latin typeface="Source Han Serif SC" panose="02020400000000000000" pitchFamily="18" charset="-122"/>
                  <a:ea typeface="Source Han Serif SC" panose="02020400000000000000" pitchFamily="18" charset="-122"/>
                  <a:cs typeface="Helvetica" charset="0"/>
                  <a:sym typeface="Source Han Serif SC" panose="02020400000000000000" pitchFamily="18" charset="-122"/>
                </a:endParaRPr>
              </a:p>
            </p:txBody>
          </p:sp>
        </p:grpSp>
        <p:grpSp>
          <p:nvGrpSpPr>
            <p:cNvPr id="6" name="Group 6"/>
            <p:cNvGrpSpPr>
              <a:grpSpLocks/>
            </p:cNvGrpSpPr>
            <p:nvPr/>
          </p:nvGrpSpPr>
          <p:grpSpPr bwMode="auto">
            <a:xfrm>
              <a:off x="1758999" y="2104557"/>
              <a:ext cx="2538486" cy="2541024"/>
              <a:chOff x="756" y="-512"/>
              <a:chExt cx="2538485" cy="2541023"/>
            </a:xfrm>
          </p:grpSpPr>
          <p:sp>
            <p:nvSpPr>
              <p:cNvPr id="67" name="AutoShape 7"/>
              <p:cNvSpPr>
                <a:spLocks/>
              </p:cNvSpPr>
              <p:nvPr/>
            </p:nvSpPr>
            <p:spPr bwMode="auto">
              <a:xfrm>
                <a:off x="756" y="-512"/>
                <a:ext cx="2538485" cy="2541023"/>
              </a:xfrm>
              <a:custGeom>
                <a:avLst/>
                <a:gdLst>
                  <a:gd name="T0" fmla="*/ 1269179 w 19679"/>
                  <a:gd name="T1" fmla="*/ 1394535 h 19679"/>
                  <a:gd name="T2" fmla="*/ 1269179 w 19679"/>
                  <a:gd name="T3" fmla="*/ 1394535 h 19679"/>
                  <a:gd name="T4" fmla="*/ 1269179 w 19679"/>
                  <a:gd name="T5" fmla="*/ 1394535 h 19679"/>
                  <a:gd name="T6" fmla="*/ 1269179 w 19679"/>
                  <a:gd name="T7" fmla="*/ 139453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es-E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8" name="AutoShape 8"/>
              <p:cNvSpPr>
                <a:spLocks/>
              </p:cNvSpPr>
              <p:nvPr/>
            </p:nvSpPr>
            <p:spPr bwMode="auto">
              <a:xfrm>
                <a:off x="1005674" y="586733"/>
                <a:ext cx="528652" cy="1366534"/>
              </a:xfrm>
              <a:custGeom>
                <a:avLst/>
                <a:gdLst>
                  <a:gd name="T0" fmla="*/ 264326 w 21600"/>
                  <a:gd name="T1" fmla="*/ 683267 h 21600"/>
                  <a:gd name="T2" fmla="*/ 264326 w 21600"/>
                  <a:gd name="T3" fmla="*/ 683267 h 21600"/>
                  <a:gd name="T4" fmla="*/ 264326 w 21600"/>
                  <a:gd name="T5" fmla="*/ 683267 h 21600"/>
                  <a:gd name="T6" fmla="*/ 264326 w 21600"/>
                  <a:gd name="T7" fmla="*/ 6832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899" y="3807"/>
                    </a:moveTo>
                    <a:lnTo>
                      <a:pt x="5701" y="3807"/>
                    </a:lnTo>
                    <a:cubicBezTo>
                      <a:pt x="2553" y="3809"/>
                      <a:pt x="0" y="4790"/>
                      <a:pt x="0" y="6001"/>
                    </a:cubicBezTo>
                    <a:lnTo>
                      <a:pt x="0" y="11708"/>
                    </a:lnTo>
                    <a:cubicBezTo>
                      <a:pt x="1" y="12111"/>
                      <a:pt x="852" y="12438"/>
                      <a:pt x="1901" y="12438"/>
                    </a:cubicBezTo>
                    <a:cubicBezTo>
                      <a:pt x="2950" y="12438"/>
                      <a:pt x="3801" y="12111"/>
                      <a:pt x="3801" y="11708"/>
                    </a:cubicBezTo>
                    <a:cubicBezTo>
                      <a:pt x="3801" y="11707"/>
                      <a:pt x="3801" y="11706"/>
                      <a:pt x="3801" y="11705"/>
                    </a:cubicBezTo>
                    <a:lnTo>
                      <a:pt x="3801" y="8762"/>
                    </a:lnTo>
                    <a:lnTo>
                      <a:pt x="3790" y="8762"/>
                    </a:lnTo>
                    <a:lnTo>
                      <a:pt x="3790" y="6809"/>
                    </a:lnTo>
                    <a:cubicBezTo>
                      <a:pt x="3790" y="6673"/>
                      <a:pt x="4081" y="6562"/>
                      <a:pt x="4433" y="6562"/>
                    </a:cubicBezTo>
                    <a:cubicBezTo>
                      <a:pt x="4789" y="6562"/>
                      <a:pt x="5076" y="6673"/>
                      <a:pt x="5076" y="6809"/>
                    </a:cubicBezTo>
                    <a:lnTo>
                      <a:pt x="5076" y="11811"/>
                    </a:lnTo>
                    <a:lnTo>
                      <a:pt x="5075" y="11811"/>
                    </a:lnTo>
                    <a:lnTo>
                      <a:pt x="5075" y="20671"/>
                    </a:lnTo>
                    <a:cubicBezTo>
                      <a:pt x="5075" y="21184"/>
                      <a:pt x="6158" y="21600"/>
                      <a:pt x="7494" y="21600"/>
                    </a:cubicBezTo>
                    <a:cubicBezTo>
                      <a:pt x="8830" y="21600"/>
                      <a:pt x="9913" y="21184"/>
                      <a:pt x="9913" y="20671"/>
                    </a:cubicBezTo>
                    <a:lnTo>
                      <a:pt x="9913" y="12560"/>
                    </a:lnTo>
                    <a:cubicBezTo>
                      <a:pt x="9945" y="12380"/>
                      <a:pt x="10327" y="12236"/>
                      <a:pt x="10800" y="12229"/>
                    </a:cubicBezTo>
                    <a:cubicBezTo>
                      <a:pt x="11273" y="12236"/>
                      <a:pt x="11655" y="12380"/>
                      <a:pt x="11687" y="12560"/>
                    </a:cubicBezTo>
                    <a:lnTo>
                      <a:pt x="11687" y="20671"/>
                    </a:lnTo>
                    <a:cubicBezTo>
                      <a:pt x="11687" y="21184"/>
                      <a:pt x="12770" y="21600"/>
                      <a:pt x="14106" y="21600"/>
                    </a:cubicBezTo>
                    <a:cubicBezTo>
                      <a:pt x="15442" y="21600"/>
                      <a:pt x="16525" y="21184"/>
                      <a:pt x="16525" y="20671"/>
                    </a:cubicBezTo>
                    <a:lnTo>
                      <a:pt x="16525" y="11811"/>
                    </a:lnTo>
                    <a:lnTo>
                      <a:pt x="16524" y="11811"/>
                    </a:lnTo>
                    <a:lnTo>
                      <a:pt x="16524" y="6809"/>
                    </a:lnTo>
                    <a:cubicBezTo>
                      <a:pt x="16524" y="6673"/>
                      <a:pt x="16811" y="6562"/>
                      <a:pt x="17167" y="6562"/>
                    </a:cubicBezTo>
                    <a:cubicBezTo>
                      <a:pt x="17519" y="6562"/>
                      <a:pt x="17810" y="6673"/>
                      <a:pt x="17810" y="6809"/>
                    </a:cubicBezTo>
                    <a:lnTo>
                      <a:pt x="17810" y="8762"/>
                    </a:lnTo>
                    <a:lnTo>
                      <a:pt x="17799" y="8762"/>
                    </a:lnTo>
                    <a:lnTo>
                      <a:pt x="17799" y="11705"/>
                    </a:lnTo>
                    <a:cubicBezTo>
                      <a:pt x="17799" y="11706"/>
                      <a:pt x="17799" y="11707"/>
                      <a:pt x="17799" y="11708"/>
                    </a:cubicBezTo>
                    <a:cubicBezTo>
                      <a:pt x="17799" y="12111"/>
                      <a:pt x="18650" y="12438"/>
                      <a:pt x="19699" y="12438"/>
                    </a:cubicBezTo>
                    <a:cubicBezTo>
                      <a:pt x="20748" y="12438"/>
                      <a:pt x="21599" y="12111"/>
                      <a:pt x="21600" y="11708"/>
                    </a:cubicBezTo>
                    <a:lnTo>
                      <a:pt x="21600" y="6001"/>
                    </a:lnTo>
                    <a:cubicBezTo>
                      <a:pt x="21600" y="4790"/>
                      <a:pt x="19047" y="3809"/>
                      <a:pt x="15899" y="3807"/>
                    </a:cubicBezTo>
                    <a:close/>
                    <a:moveTo>
                      <a:pt x="15076" y="1643"/>
                    </a:moveTo>
                    <a:cubicBezTo>
                      <a:pt x="15076" y="2551"/>
                      <a:pt x="13162" y="3286"/>
                      <a:pt x="10800" y="3286"/>
                    </a:cubicBezTo>
                    <a:cubicBezTo>
                      <a:pt x="8438" y="3286"/>
                      <a:pt x="6524" y="2551"/>
                      <a:pt x="6524" y="1643"/>
                    </a:cubicBezTo>
                    <a:cubicBezTo>
                      <a:pt x="6524" y="736"/>
                      <a:pt x="8438" y="0"/>
                      <a:pt x="10800" y="0"/>
                    </a:cubicBezTo>
                    <a:cubicBezTo>
                      <a:pt x="13162" y="0"/>
                      <a:pt x="15076" y="736"/>
                      <a:pt x="15076" y="164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es-E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0" name="Group 9"/>
            <p:cNvGrpSpPr>
              <a:grpSpLocks/>
            </p:cNvGrpSpPr>
            <p:nvPr/>
          </p:nvGrpSpPr>
          <p:grpSpPr bwMode="auto">
            <a:xfrm>
              <a:off x="-1" y="1586"/>
              <a:ext cx="6056489" cy="6748553"/>
              <a:chOff x="-1" y="1586"/>
              <a:chExt cx="6056489" cy="6748553"/>
            </a:xfrm>
          </p:grpSpPr>
          <p:sp>
            <p:nvSpPr>
              <p:cNvPr id="61" name="AutoShape 10"/>
              <p:cNvSpPr>
                <a:spLocks/>
              </p:cNvSpPr>
              <p:nvPr/>
            </p:nvSpPr>
            <p:spPr bwMode="auto">
              <a:xfrm>
                <a:off x="2394020" y="1586"/>
                <a:ext cx="1268448"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r>
                  <a:rPr lang="en-US" sz="2397"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rPr>
                  <a:t>1</a:t>
                </a: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sp>
            <p:nvSpPr>
              <p:cNvPr id="62" name="AutoShape 11"/>
              <p:cNvSpPr>
                <a:spLocks/>
              </p:cNvSpPr>
              <p:nvPr/>
            </p:nvSpPr>
            <p:spPr bwMode="auto">
              <a:xfrm>
                <a:off x="2394018" y="5480421"/>
                <a:ext cx="1268450"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r>
                  <a:rPr lang="en-US" sz="2397"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rPr>
                  <a:t>4</a:t>
                </a: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sp>
            <p:nvSpPr>
              <p:cNvPr id="63" name="AutoShape 12"/>
              <p:cNvSpPr>
                <a:spLocks/>
              </p:cNvSpPr>
              <p:nvPr/>
            </p:nvSpPr>
            <p:spPr bwMode="auto">
              <a:xfrm>
                <a:off x="-1" y="4123410"/>
                <a:ext cx="1270036"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r>
                  <a:rPr lang="en-US" sz="2397"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rPr>
                  <a:t>5</a:t>
                </a: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sp>
            <p:nvSpPr>
              <p:cNvPr id="64" name="AutoShape 13"/>
              <p:cNvSpPr>
                <a:spLocks/>
              </p:cNvSpPr>
              <p:nvPr/>
            </p:nvSpPr>
            <p:spPr bwMode="auto">
              <a:xfrm>
                <a:off x="4786452" y="4123410"/>
                <a:ext cx="1270036"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r>
                  <a:rPr lang="en-US" sz="2397"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rPr>
                  <a:t>3</a:t>
                </a: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sp>
            <p:nvSpPr>
              <p:cNvPr id="65" name="AutoShape 14"/>
              <p:cNvSpPr>
                <a:spLocks/>
              </p:cNvSpPr>
              <p:nvPr/>
            </p:nvSpPr>
            <p:spPr bwMode="auto">
              <a:xfrm>
                <a:off x="-1" y="1357010"/>
                <a:ext cx="1270036"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r>
                  <a:rPr lang="en-US" sz="2397"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rPr>
                  <a:t>6</a:t>
                </a: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sp>
            <p:nvSpPr>
              <p:cNvPr id="66" name="AutoShape 15"/>
              <p:cNvSpPr>
                <a:spLocks/>
              </p:cNvSpPr>
              <p:nvPr/>
            </p:nvSpPr>
            <p:spPr bwMode="auto">
              <a:xfrm>
                <a:off x="4786452" y="1357009"/>
                <a:ext cx="1270036"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grpSp>
      </p:grpSp>
      <p:sp>
        <p:nvSpPr>
          <p:cNvPr id="72" name="Oval 29"/>
          <p:cNvSpPr/>
          <p:nvPr/>
        </p:nvSpPr>
        <p:spPr>
          <a:xfrm>
            <a:off x="5858674" y="1664890"/>
            <a:ext cx="594612" cy="5945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r>
              <a:rPr lang="id-ID" sz="146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01</a:t>
            </a:r>
          </a:p>
        </p:txBody>
      </p:sp>
      <p:sp>
        <p:nvSpPr>
          <p:cNvPr id="73" name="TextBox 72"/>
          <p:cNvSpPr txBox="1"/>
          <p:nvPr/>
        </p:nvSpPr>
        <p:spPr>
          <a:xfrm>
            <a:off x="6453283" y="1793840"/>
            <a:ext cx="4365328" cy="276916"/>
          </a:xfrm>
          <a:prstGeom prst="rect">
            <a:avLst/>
          </a:prstGeom>
          <a:noFill/>
        </p:spPr>
        <p:txBody>
          <a:bodyPr wrap="square" lIns="91356" tIns="45679" rIns="91356" bIns="45679" rtlCol="0">
            <a:spAutoFit/>
          </a:bodyPr>
          <a:lstStyle/>
          <a:p>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、评价历史人物要坚持马克思主义的唯物辩证法</a:t>
            </a:r>
          </a:p>
        </p:txBody>
      </p:sp>
      <p:sp>
        <p:nvSpPr>
          <p:cNvPr id="74" name="Oval 31"/>
          <p:cNvSpPr/>
          <p:nvPr/>
        </p:nvSpPr>
        <p:spPr>
          <a:xfrm>
            <a:off x="5858674" y="2446943"/>
            <a:ext cx="594612" cy="5945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r>
              <a:rPr lang="id-ID" sz="146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02</a:t>
            </a:r>
          </a:p>
        </p:txBody>
      </p:sp>
      <p:sp>
        <p:nvSpPr>
          <p:cNvPr id="75" name="TextBox 74"/>
          <p:cNvSpPr txBox="1"/>
          <p:nvPr/>
        </p:nvSpPr>
        <p:spPr>
          <a:xfrm>
            <a:off x="6453283" y="2575894"/>
            <a:ext cx="4365328" cy="461582"/>
          </a:xfrm>
          <a:prstGeom prst="rect">
            <a:avLst/>
          </a:prstGeom>
          <a:noFill/>
        </p:spPr>
        <p:txBody>
          <a:bodyPr wrap="square" lIns="91356" tIns="45679" rIns="91356" bIns="45679" rtlCol="0">
            <a:spAutoFit/>
          </a:bodyPr>
          <a:lstStyle/>
          <a:p>
            <a:pPr algn="just"/>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要用“普遍联系”观点看待历史杰出人物的产生</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（意思就是要放到当时的时代背景下）</a:t>
            </a:r>
            <a:endParaRPr lang="id-ID"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6" name="Oval 33"/>
          <p:cNvSpPr/>
          <p:nvPr/>
        </p:nvSpPr>
        <p:spPr>
          <a:xfrm>
            <a:off x="5858674" y="3237414"/>
            <a:ext cx="594612" cy="5945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r>
              <a:rPr lang="id-ID" sz="146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03</a:t>
            </a:r>
          </a:p>
        </p:txBody>
      </p:sp>
      <p:sp>
        <p:nvSpPr>
          <p:cNvPr id="77" name="TextBox 76"/>
          <p:cNvSpPr txBox="1"/>
          <p:nvPr/>
        </p:nvSpPr>
        <p:spPr>
          <a:xfrm>
            <a:off x="6453283" y="3366364"/>
            <a:ext cx="4365328" cy="461582"/>
          </a:xfrm>
          <a:prstGeom prst="rect">
            <a:avLst/>
          </a:prstGeom>
          <a:noFill/>
        </p:spPr>
        <p:txBody>
          <a:bodyPr wrap="square" lIns="91356" tIns="45679" rIns="91356" bIns="45679" rtlCol="0">
            <a:spAutoFit/>
          </a:bodyPr>
          <a:lstStyle/>
          <a:p>
            <a:pPr algn="just"/>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要用一分为二的观点看待历史人物</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防止全盘肯定或全盘否定</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（全面辩证的看待）（正反两面）</a:t>
            </a:r>
            <a:endParaRPr lang="id-ID"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8" name="Oval 35"/>
          <p:cNvSpPr/>
          <p:nvPr/>
        </p:nvSpPr>
        <p:spPr>
          <a:xfrm>
            <a:off x="5858674" y="4019467"/>
            <a:ext cx="594612" cy="5945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r>
              <a:rPr lang="id-ID" sz="146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04</a:t>
            </a:r>
          </a:p>
        </p:txBody>
      </p:sp>
      <p:sp>
        <p:nvSpPr>
          <p:cNvPr id="79" name="TextBox 78"/>
          <p:cNvSpPr txBox="1"/>
          <p:nvPr/>
        </p:nvSpPr>
        <p:spPr>
          <a:xfrm>
            <a:off x="6453283" y="4148418"/>
            <a:ext cx="4365328" cy="276916"/>
          </a:xfrm>
          <a:prstGeom prst="rect">
            <a:avLst/>
          </a:prstGeom>
          <a:noFill/>
        </p:spPr>
        <p:txBody>
          <a:bodyPr wrap="square" lIns="91356" tIns="45679" rIns="91356" bIns="45679" rtlCol="0">
            <a:spAutoFit/>
          </a:bodyPr>
          <a:lstStyle/>
          <a:p>
            <a:pPr algn="just"/>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2</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、评价历史人物要坚持历史唯物主义</a:t>
            </a:r>
            <a:endParaRPr lang="id-ID"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0" name="Oval 37"/>
          <p:cNvSpPr/>
          <p:nvPr/>
        </p:nvSpPr>
        <p:spPr>
          <a:xfrm>
            <a:off x="5858674" y="4786351"/>
            <a:ext cx="594612" cy="5945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r>
              <a:rPr lang="id-ID" sz="146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05</a:t>
            </a:r>
          </a:p>
        </p:txBody>
      </p:sp>
      <p:sp>
        <p:nvSpPr>
          <p:cNvPr id="81" name="TextBox 80"/>
          <p:cNvSpPr txBox="1"/>
          <p:nvPr/>
        </p:nvSpPr>
        <p:spPr>
          <a:xfrm>
            <a:off x="6453283" y="4841088"/>
            <a:ext cx="4365328" cy="646248"/>
          </a:xfrm>
          <a:prstGeom prst="rect">
            <a:avLst/>
          </a:prstGeom>
          <a:noFill/>
        </p:spPr>
        <p:txBody>
          <a:bodyPr wrap="square" lIns="91356" tIns="45679" rIns="91356" bIns="45679" rtlCol="0">
            <a:spAutoFit/>
          </a:bodyPr>
          <a:lstStyle/>
          <a:p>
            <a:pPr algn="just"/>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历史唯物主义在肯定人民群众是历史的创造者这个前提之下</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承认杰出人物的活动对于推动历史的发展进程具有重大的作用（结合上文张居正的改革对当时时局以及国家的贡献）</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endParaRPr lang="id-ID"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0" name="矩形 29">
            <a:extLst>
              <a:ext uri="{FF2B5EF4-FFF2-40B4-BE49-F238E27FC236}">
                <a16:creationId xmlns:a16="http://schemas.microsoft.com/office/drawing/2014/main" id="{1450C202-6BE2-43C3-9D06-F2C6F0482BEF}"/>
              </a:ext>
            </a:extLst>
          </p:cNvPr>
          <p:cNvSpPr/>
          <p:nvPr/>
        </p:nvSpPr>
        <p:spPr>
          <a:xfrm>
            <a:off x="546946" y="363503"/>
            <a:ext cx="2954655"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认识和评价杰出人物</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251153239"/>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left)">
                                      <p:cBhvr>
                                        <p:cTn id="29" dur="500"/>
                                        <p:tgtEl>
                                          <p:spTgt spid="7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wipe(left)">
                                      <p:cBhvr>
                                        <p:cTn id="32" dur="500"/>
                                        <p:tgtEl>
                                          <p:spTgt spid="7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wipe(left)">
                                      <p:cBhvr>
                                        <p:cTn id="38" dur="500"/>
                                        <p:tgtEl>
                                          <p:spTgt spid="7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wipe(left)">
                                      <p:cBhvr>
                                        <p:cTn id="4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p:bldP spid="74" grpId="0" animBg="1"/>
      <p:bldP spid="75" grpId="0"/>
      <p:bldP spid="76" grpId="0" animBg="1"/>
      <p:bldP spid="77" grpId="0"/>
      <p:bldP spid="78" grpId="0" animBg="1"/>
      <p:bldP spid="79" grpId="0"/>
      <p:bldP spid="80" grpId="0" animBg="1"/>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770849" y="3402404"/>
            <a:ext cx="1145431" cy="1145431"/>
            <a:chOff x="2666689" y="2535439"/>
            <a:chExt cx="938605" cy="938605"/>
          </a:xfrm>
        </p:grpSpPr>
        <p:sp>
          <p:nvSpPr>
            <p:cNvPr id="6" name="Oval 5"/>
            <p:cNvSpPr/>
            <p:nvPr/>
          </p:nvSpPr>
          <p:spPr>
            <a:xfrm>
              <a:off x="2666689" y="2535439"/>
              <a:ext cx="938605" cy="938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Text Placeholder 3"/>
            <p:cNvSpPr txBox="1">
              <a:spLocks/>
            </p:cNvSpPr>
            <p:nvPr/>
          </p:nvSpPr>
          <p:spPr>
            <a:xfrm>
              <a:off x="2708440" y="3045419"/>
              <a:ext cx="856145" cy="32302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5817">
                <a:spcBef>
                  <a:spcPct val="20000"/>
                </a:spcBef>
                <a:defRPr/>
              </a:pP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Title Goes</a:t>
              </a:r>
              <a:b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b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Here</a:t>
              </a:r>
              <a:endParaRPr lang="en-US" sz="976"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Freeform 65"/>
            <p:cNvSpPr>
              <a:spLocks noEditPoints="1"/>
            </p:cNvSpPr>
            <p:nvPr/>
          </p:nvSpPr>
          <p:spPr bwMode="auto">
            <a:xfrm>
              <a:off x="2946144" y="2673944"/>
              <a:ext cx="363761" cy="331474"/>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9" name="Group 8"/>
          <p:cNvGrpSpPr/>
          <p:nvPr/>
        </p:nvGrpSpPr>
        <p:grpSpPr>
          <a:xfrm>
            <a:off x="5525334" y="1712306"/>
            <a:ext cx="1145431" cy="1145431"/>
            <a:chOff x="4104374" y="1150517"/>
            <a:chExt cx="938605" cy="938605"/>
          </a:xfrm>
        </p:grpSpPr>
        <p:sp>
          <p:nvSpPr>
            <p:cNvPr id="10" name="Oval 9"/>
            <p:cNvSpPr/>
            <p:nvPr/>
          </p:nvSpPr>
          <p:spPr>
            <a:xfrm>
              <a:off x="4104374" y="1150517"/>
              <a:ext cx="938605" cy="938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Text Placeholder 3"/>
            <p:cNvSpPr txBox="1">
              <a:spLocks/>
            </p:cNvSpPr>
            <p:nvPr/>
          </p:nvSpPr>
          <p:spPr>
            <a:xfrm>
              <a:off x="4146125" y="1660497"/>
              <a:ext cx="856145" cy="32302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5817">
                <a:spcBef>
                  <a:spcPct val="20000"/>
                </a:spcBef>
                <a:defRPr/>
              </a:pP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Title Goes</a:t>
              </a:r>
              <a:b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b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Here</a:t>
              </a:r>
              <a:endParaRPr lang="en-US" sz="976"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Freeform 57"/>
            <p:cNvSpPr>
              <a:spLocks noEditPoints="1"/>
            </p:cNvSpPr>
            <p:nvPr/>
          </p:nvSpPr>
          <p:spPr bwMode="auto">
            <a:xfrm>
              <a:off x="4402550" y="1289899"/>
              <a:ext cx="320343" cy="315864"/>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3" name="Group 12"/>
          <p:cNvGrpSpPr/>
          <p:nvPr/>
        </p:nvGrpSpPr>
        <p:grpSpPr>
          <a:xfrm>
            <a:off x="5525334" y="5191789"/>
            <a:ext cx="1145431" cy="1145431"/>
            <a:chOff x="4104374" y="4001720"/>
            <a:chExt cx="938605" cy="938605"/>
          </a:xfrm>
        </p:grpSpPr>
        <p:sp>
          <p:nvSpPr>
            <p:cNvPr id="14" name="Oval 13"/>
            <p:cNvSpPr/>
            <p:nvPr/>
          </p:nvSpPr>
          <p:spPr>
            <a:xfrm>
              <a:off x="4104374" y="4001720"/>
              <a:ext cx="938605" cy="9386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Text Placeholder 3"/>
            <p:cNvSpPr txBox="1">
              <a:spLocks/>
            </p:cNvSpPr>
            <p:nvPr/>
          </p:nvSpPr>
          <p:spPr>
            <a:xfrm>
              <a:off x="4146125" y="4511700"/>
              <a:ext cx="856145" cy="32302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5817">
                <a:spcBef>
                  <a:spcPct val="20000"/>
                </a:spcBef>
                <a:defRPr/>
              </a:pP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Title Goes</a:t>
              </a:r>
              <a:b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b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Here</a:t>
              </a:r>
              <a:endParaRPr lang="en-US" sz="976"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6" name="Freeform 15"/>
            <p:cNvSpPr>
              <a:spLocks noEditPoints="1"/>
            </p:cNvSpPr>
            <p:nvPr/>
          </p:nvSpPr>
          <p:spPr bwMode="auto">
            <a:xfrm>
              <a:off x="4380726" y="4172377"/>
              <a:ext cx="385900" cy="299321"/>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7" name="Group 16"/>
          <p:cNvGrpSpPr/>
          <p:nvPr/>
        </p:nvGrpSpPr>
        <p:grpSpPr>
          <a:xfrm>
            <a:off x="5272741" y="3207985"/>
            <a:ext cx="1650608" cy="1650608"/>
            <a:chOff x="3739370" y="2294832"/>
            <a:chExt cx="1352564" cy="1352564"/>
          </a:xfrm>
        </p:grpSpPr>
        <p:sp>
          <p:nvSpPr>
            <p:cNvPr id="18" name="Oval 17"/>
            <p:cNvSpPr/>
            <p:nvPr/>
          </p:nvSpPr>
          <p:spPr>
            <a:xfrm>
              <a:off x="3739370" y="2294832"/>
              <a:ext cx="1352564" cy="1352564"/>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Text Placeholder 3"/>
            <p:cNvSpPr txBox="1">
              <a:spLocks/>
            </p:cNvSpPr>
            <p:nvPr/>
          </p:nvSpPr>
          <p:spPr>
            <a:xfrm>
              <a:off x="3999721" y="3166645"/>
              <a:ext cx="884824" cy="30768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5817">
                <a:spcBef>
                  <a:spcPct val="20000"/>
                </a:spcBef>
                <a:defRPr/>
              </a:pPr>
              <a:r>
                <a:rPr lang="en-US" sz="1220" b="1"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Title Goes</a:t>
              </a:r>
              <a:br>
                <a:rPr lang="en-US" sz="1220" b="1"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br>
              <a:r>
                <a:rPr lang="en-US" sz="1220" b="1"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Here</a:t>
              </a:r>
              <a:endParaRPr lang="en-US" sz="855"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Freeform 148"/>
            <p:cNvSpPr>
              <a:spLocks noEditPoints="1"/>
            </p:cNvSpPr>
            <p:nvPr/>
          </p:nvSpPr>
          <p:spPr bwMode="auto">
            <a:xfrm>
              <a:off x="4171419" y="2587530"/>
              <a:ext cx="488466" cy="470894"/>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accent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1" name="Group 20"/>
          <p:cNvGrpSpPr/>
          <p:nvPr/>
        </p:nvGrpSpPr>
        <p:grpSpPr>
          <a:xfrm>
            <a:off x="7266803" y="3403229"/>
            <a:ext cx="1145431" cy="1145431"/>
            <a:chOff x="5538707" y="2544316"/>
            <a:chExt cx="938605" cy="938605"/>
          </a:xfrm>
        </p:grpSpPr>
        <p:sp>
          <p:nvSpPr>
            <p:cNvPr id="22" name="Oval 21"/>
            <p:cNvSpPr/>
            <p:nvPr/>
          </p:nvSpPr>
          <p:spPr>
            <a:xfrm>
              <a:off x="5538707" y="2544316"/>
              <a:ext cx="938605" cy="938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 name="Text Placeholder 3"/>
            <p:cNvSpPr txBox="1">
              <a:spLocks/>
            </p:cNvSpPr>
            <p:nvPr/>
          </p:nvSpPr>
          <p:spPr>
            <a:xfrm>
              <a:off x="5580458" y="3054296"/>
              <a:ext cx="856145" cy="32302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5817">
                <a:spcBef>
                  <a:spcPct val="20000"/>
                </a:spcBef>
                <a:defRPr/>
              </a:pP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Title Goes</a:t>
              </a:r>
              <a:b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b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Here</a:t>
              </a:r>
              <a:endParaRPr lang="en-US" sz="976"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 name="Freeform 48"/>
            <p:cNvSpPr>
              <a:spLocks/>
            </p:cNvSpPr>
            <p:nvPr/>
          </p:nvSpPr>
          <p:spPr bwMode="auto">
            <a:xfrm>
              <a:off x="5920396" y="2674580"/>
              <a:ext cx="182158" cy="330162"/>
            </a:xfrm>
            <a:custGeom>
              <a:avLst/>
              <a:gdLst/>
              <a:ahLst/>
              <a:cxnLst>
                <a:cxn ang="0">
                  <a:pos x="36" y="20"/>
                </a:cxn>
                <a:cxn ang="0">
                  <a:pos x="15" y="66"/>
                </a:cxn>
                <a:cxn ang="0">
                  <a:pos x="13" y="67"/>
                </a:cxn>
                <a:cxn ang="0">
                  <a:pos x="12" y="67"/>
                </a:cxn>
                <a:cxn ang="0">
                  <a:pos x="11" y="65"/>
                </a:cxn>
                <a:cxn ang="0">
                  <a:pos x="19" y="33"/>
                </a:cxn>
                <a:cxn ang="0">
                  <a:pos x="3" y="37"/>
                </a:cxn>
                <a:cxn ang="0">
                  <a:pos x="2" y="37"/>
                </a:cxn>
                <a:cxn ang="0">
                  <a:pos x="1" y="36"/>
                </a:cxn>
                <a:cxn ang="0">
                  <a:pos x="1" y="35"/>
                </a:cxn>
                <a:cxn ang="0">
                  <a:pos x="9" y="2"/>
                </a:cxn>
                <a:cxn ang="0">
                  <a:pos x="10" y="0"/>
                </a:cxn>
                <a:cxn ang="0">
                  <a:pos x="24" y="0"/>
                </a:cxn>
                <a:cxn ang="0">
                  <a:pos x="25" y="2"/>
                </a:cxn>
                <a:cxn ang="0">
                  <a:pos x="25" y="3"/>
                </a:cxn>
                <a:cxn ang="0">
                  <a:pos x="18" y="21"/>
                </a:cxn>
                <a:cxn ang="0">
                  <a:pos x="34" y="18"/>
                </a:cxn>
                <a:cxn ang="0">
                  <a:pos x="35" y="17"/>
                </a:cxn>
                <a:cxn ang="0">
                  <a:pos x="36" y="18"/>
                </a:cxn>
                <a:cxn ang="0">
                  <a:pos x="36" y="20"/>
                </a:cxn>
              </a:cxnLst>
              <a:rect l="0" t="0" r="r" b="b"/>
              <a:pathLst>
                <a:path w="37" h="67">
                  <a:moveTo>
                    <a:pt x="36" y="20"/>
                  </a:moveTo>
                  <a:cubicBezTo>
                    <a:pt x="15" y="66"/>
                    <a:pt x="15" y="66"/>
                    <a:pt x="15" y="66"/>
                  </a:cubicBezTo>
                  <a:cubicBezTo>
                    <a:pt x="14" y="67"/>
                    <a:pt x="14" y="67"/>
                    <a:pt x="13" y="67"/>
                  </a:cubicBezTo>
                  <a:cubicBezTo>
                    <a:pt x="13" y="67"/>
                    <a:pt x="13" y="67"/>
                    <a:pt x="12" y="67"/>
                  </a:cubicBezTo>
                  <a:cubicBezTo>
                    <a:pt x="11" y="67"/>
                    <a:pt x="11" y="66"/>
                    <a:pt x="11" y="65"/>
                  </a:cubicBezTo>
                  <a:cubicBezTo>
                    <a:pt x="19" y="33"/>
                    <a:pt x="19" y="33"/>
                    <a:pt x="19" y="33"/>
                  </a:cubicBezTo>
                  <a:cubicBezTo>
                    <a:pt x="3" y="37"/>
                    <a:pt x="3" y="37"/>
                    <a:pt x="3" y="37"/>
                  </a:cubicBezTo>
                  <a:cubicBezTo>
                    <a:pt x="3" y="37"/>
                    <a:pt x="2" y="37"/>
                    <a:pt x="2" y="37"/>
                  </a:cubicBezTo>
                  <a:cubicBezTo>
                    <a:pt x="2" y="37"/>
                    <a:pt x="1" y="37"/>
                    <a:pt x="1" y="36"/>
                  </a:cubicBezTo>
                  <a:cubicBezTo>
                    <a:pt x="1" y="36"/>
                    <a:pt x="0" y="35"/>
                    <a:pt x="1" y="35"/>
                  </a:cubicBezTo>
                  <a:cubicBezTo>
                    <a:pt x="9" y="2"/>
                    <a:pt x="9" y="2"/>
                    <a:pt x="9" y="2"/>
                  </a:cubicBezTo>
                  <a:cubicBezTo>
                    <a:pt x="9" y="1"/>
                    <a:pt x="10" y="0"/>
                    <a:pt x="10" y="0"/>
                  </a:cubicBezTo>
                  <a:cubicBezTo>
                    <a:pt x="24" y="0"/>
                    <a:pt x="24" y="0"/>
                    <a:pt x="24" y="0"/>
                  </a:cubicBezTo>
                  <a:cubicBezTo>
                    <a:pt x="25" y="0"/>
                    <a:pt x="25" y="1"/>
                    <a:pt x="25" y="2"/>
                  </a:cubicBezTo>
                  <a:cubicBezTo>
                    <a:pt x="25" y="2"/>
                    <a:pt x="25" y="3"/>
                    <a:pt x="25" y="3"/>
                  </a:cubicBezTo>
                  <a:cubicBezTo>
                    <a:pt x="18" y="21"/>
                    <a:pt x="18" y="21"/>
                    <a:pt x="18" y="21"/>
                  </a:cubicBezTo>
                  <a:cubicBezTo>
                    <a:pt x="34" y="18"/>
                    <a:pt x="34" y="18"/>
                    <a:pt x="34" y="18"/>
                  </a:cubicBezTo>
                  <a:cubicBezTo>
                    <a:pt x="34" y="17"/>
                    <a:pt x="34" y="17"/>
                    <a:pt x="35" y="17"/>
                  </a:cubicBezTo>
                  <a:cubicBezTo>
                    <a:pt x="35" y="17"/>
                    <a:pt x="36" y="18"/>
                    <a:pt x="36" y="18"/>
                  </a:cubicBezTo>
                  <a:cubicBezTo>
                    <a:pt x="36" y="19"/>
                    <a:pt x="37" y="19"/>
                    <a:pt x="36" y="20"/>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5" name="Left-Right Arrow 24"/>
          <p:cNvSpPr/>
          <p:nvPr/>
        </p:nvSpPr>
        <p:spPr>
          <a:xfrm rot="5400000">
            <a:off x="5927574" y="2888949"/>
            <a:ext cx="340948" cy="297123"/>
          </a:xfrm>
          <a:prstGeom prst="leftRightArrow">
            <a:avLst>
              <a:gd name="adj1" fmla="val 48356"/>
              <a:gd name="adj2" fmla="val 29258"/>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Left-Right Arrow 25"/>
          <p:cNvSpPr/>
          <p:nvPr/>
        </p:nvSpPr>
        <p:spPr>
          <a:xfrm rot="5400000">
            <a:off x="5927574" y="4872749"/>
            <a:ext cx="340948" cy="297123"/>
          </a:xfrm>
          <a:prstGeom prst="leftRightArrow">
            <a:avLst>
              <a:gd name="adj1" fmla="val 48356"/>
              <a:gd name="adj2" fmla="val 29258"/>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 name="Left-Right Arrow 26"/>
          <p:cNvSpPr/>
          <p:nvPr/>
        </p:nvSpPr>
        <p:spPr>
          <a:xfrm rot="10800000">
            <a:off x="6925855" y="3829941"/>
            <a:ext cx="340948" cy="297123"/>
          </a:xfrm>
          <a:prstGeom prst="leftRightArrow">
            <a:avLst>
              <a:gd name="adj1" fmla="val 48356"/>
              <a:gd name="adj2" fmla="val 29258"/>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Left-Right Arrow 27"/>
          <p:cNvSpPr/>
          <p:nvPr/>
        </p:nvSpPr>
        <p:spPr>
          <a:xfrm rot="10800000">
            <a:off x="4931795" y="3829941"/>
            <a:ext cx="340948" cy="297123"/>
          </a:xfrm>
          <a:prstGeom prst="leftRightArrow">
            <a:avLst>
              <a:gd name="adj1" fmla="val 48356"/>
              <a:gd name="adj2" fmla="val 29258"/>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9" name="Left-Right Arrow 28"/>
          <p:cNvSpPr/>
          <p:nvPr/>
        </p:nvSpPr>
        <p:spPr>
          <a:xfrm rot="8022106">
            <a:off x="4645823" y="2893356"/>
            <a:ext cx="954373" cy="297123"/>
          </a:xfrm>
          <a:prstGeom prst="leftRightArrow">
            <a:avLst>
              <a:gd name="adj1" fmla="val 48356"/>
              <a:gd name="adj2" fmla="val 786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0" name="Left-Right Arrow 29"/>
          <p:cNvSpPr/>
          <p:nvPr/>
        </p:nvSpPr>
        <p:spPr>
          <a:xfrm rot="13577894" flipH="1">
            <a:off x="6520860" y="2893357"/>
            <a:ext cx="954373" cy="297123"/>
          </a:xfrm>
          <a:prstGeom prst="leftRightArrow">
            <a:avLst>
              <a:gd name="adj1" fmla="val 48356"/>
              <a:gd name="adj2" fmla="val 786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Left-Right Arrow 30"/>
          <p:cNvSpPr/>
          <p:nvPr/>
        </p:nvSpPr>
        <p:spPr>
          <a:xfrm rot="13577894" flipV="1">
            <a:off x="4645823" y="4768676"/>
            <a:ext cx="954373" cy="297123"/>
          </a:xfrm>
          <a:prstGeom prst="leftRightArrow">
            <a:avLst>
              <a:gd name="adj1" fmla="val 48356"/>
              <a:gd name="adj2" fmla="val 786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2" name="Left-Right Arrow 31"/>
          <p:cNvSpPr/>
          <p:nvPr/>
        </p:nvSpPr>
        <p:spPr>
          <a:xfrm rot="8022106" flipH="1" flipV="1">
            <a:off x="6520860" y="4768677"/>
            <a:ext cx="954373" cy="297123"/>
          </a:xfrm>
          <a:prstGeom prst="leftRightArrow">
            <a:avLst>
              <a:gd name="adj1" fmla="val 48356"/>
              <a:gd name="adj2" fmla="val 786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3" name="Footer Text"/>
          <p:cNvSpPr txBox="1"/>
          <p:nvPr/>
        </p:nvSpPr>
        <p:spPr>
          <a:xfrm>
            <a:off x="7435139" y="2016864"/>
            <a:ext cx="4368299" cy="901272"/>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全面性原则。</a:t>
            </a:r>
            <a:endPar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1.</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要全面、深刻把握历史人物所处的时代境遇</a:t>
            </a:r>
            <a:endPar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2.</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要全面、客观看待历史人物的是非功过。</a:t>
            </a:r>
            <a:endPar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3.</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要全面地评价历史人物的历史功绩。</a:t>
            </a:r>
          </a:p>
        </p:txBody>
      </p:sp>
      <p:sp>
        <p:nvSpPr>
          <p:cNvPr id="34" name="Footer Text"/>
          <p:cNvSpPr txBox="1"/>
          <p:nvPr/>
        </p:nvSpPr>
        <p:spPr>
          <a:xfrm>
            <a:off x="7512723" y="4781500"/>
            <a:ext cx="3232832" cy="901272"/>
          </a:xfrm>
          <a:prstGeom prst="rect">
            <a:avLst/>
          </a:prstGeom>
          <a:noFill/>
        </p:spPr>
        <p:txBody>
          <a:bodyPr wrap="square" lIns="0" tIns="0" rIns="0" bIns="0" rtlCol="0">
            <a:spAutoFit/>
          </a:bodyPr>
          <a:lstStyle/>
          <a:p>
            <a:r>
              <a:rPr lang="zh-CN" altLang="en-US" sz="1464" b="1" dirty="0">
                <a:solidFill>
                  <a:schemeClr val="accent3"/>
                </a:solidFill>
                <a:latin typeface="Source Han Serif SC" panose="02020400000000000000" pitchFamily="18" charset="-122"/>
                <a:ea typeface="Source Han Serif SC" panose="02020400000000000000" pitchFamily="18" charset="-122"/>
                <a:sym typeface="Source Han Serif SC" panose="02020400000000000000" pitchFamily="18" charset="-122"/>
              </a:rPr>
              <a:t>历史性原则。</a:t>
            </a:r>
            <a:endParaRPr lang="en-US" altLang="zh-CN" sz="1464" b="1" dirty="0">
              <a:solidFill>
                <a:schemeClr val="accent3"/>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464" b="1" dirty="0">
                <a:solidFill>
                  <a:schemeClr val="accent3"/>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评价历史人物应放在当时的背景和历史条件下去评价，以历史的眼光加以考察和评析，重视时代对历史人物的影响。</a:t>
            </a:r>
          </a:p>
        </p:txBody>
      </p:sp>
      <p:sp>
        <p:nvSpPr>
          <p:cNvPr id="35" name="Footer Text"/>
          <p:cNvSpPr txBox="1"/>
          <p:nvPr/>
        </p:nvSpPr>
        <p:spPr>
          <a:xfrm>
            <a:off x="1446447" y="4781500"/>
            <a:ext cx="3232832" cy="2027863"/>
          </a:xfrm>
          <a:prstGeom prst="rect">
            <a:avLst/>
          </a:prstGeom>
          <a:noFill/>
        </p:spPr>
        <p:txBody>
          <a:bodyPr wrap="square" lIns="0" tIns="0" rIns="0" bIns="0" rtlCol="0">
            <a:spAutoFit/>
          </a:bodyPr>
          <a:lstStyle/>
          <a:p>
            <a:pPr algn="r"/>
            <a:r>
              <a:rPr lang="zh-CN" altLang="en-US" sz="1464" b="1"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辩证性原则。</a:t>
            </a:r>
            <a:endParaRPr lang="en-US" altLang="zh-CN" sz="1464" b="1"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464" b="1"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评价历史人物时既要看到他们取得的卓著功勋，也要以辩证的眼光看待历史人物由于当时历史条件的局限而走的弯路，重要的是看问题能够分清主流和支流，权衡利弊，认清大势，深入把握事物发展的方向。</a:t>
            </a:r>
            <a:r>
              <a:rPr lang="en-US" altLang="zh-CN" sz="1464" b="1"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464" b="1"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评价历史人物要用一分为二的观点来看问题，运用唯物辩证法的原理加以分析。</a:t>
            </a:r>
          </a:p>
        </p:txBody>
      </p:sp>
      <p:sp>
        <p:nvSpPr>
          <p:cNvPr id="36" name="Footer Text"/>
          <p:cNvSpPr txBox="1"/>
          <p:nvPr/>
        </p:nvSpPr>
        <p:spPr>
          <a:xfrm>
            <a:off x="1446447" y="2399168"/>
            <a:ext cx="3232832" cy="225318"/>
          </a:xfrm>
          <a:prstGeom prst="rect">
            <a:avLst/>
          </a:prstGeom>
          <a:noFill/>
        </p:spPr>
        <p:txBody>
          <a:bodyPr wrap="square" lIns="0" tIns="0" rIns="0" bIns="0" rtlCol="0">
            <a:spAutoFit/>
          </a:bodyPr>
          <a:lstStyle/>
          <a:p>
            <a:r>
              <a:rPr lang="zh-CN" altLang="zh-CN" sz="1464" b="1" dirty="0">
                <a:solidFill>
                  <a:schemeClr val="accent1"/>
                </a:solidFill>
                <a:ea typeface="Source Han Serif SC" panose="02020400000000000000" pitchFamily="18" charset="-122"/>
              </a:rPr>
              <a:t>科学评价历史人物的基本原则</a:t>
            </a:r>
            <a:endParaRPr lang="zh-CN" altLang="en-US" sz="1464" b="1" dirty="0">
              <a:solidFill>
                <a:schemeClr val="accent1"/>
              </a:solidFill>
              <a:ea typeface="Source Han Serif SC" panose="02020400000000000000" pitchFamily="18" charset="-122"/>
            </a:endParaRPr>
          </a:p>
        </p:txBody>
      </p:sp>
      <p:sp>
        <p:nvSpPr>
          <p:cNvPr id="4" name="矩形 3">
            <a:extLst>
              <a:ext uri="{FF2B5EF4-FFF2-40B4-BE49-F238E27FC236}">
                <a16:creationId xmlns:a16="http://schemas.microsoft.com/office/drawing/2014/main" id="{6D7FE9F2-FE5C-6D32-5291-4242F9724827}"/>
              </a:ext>
            </a:extLst>
          </p:cNvPr>
          <p:cNvSpPr/>
          <p:nvPr/>
        </p:nvSpPr>
        <p:spPr>
          <a:xfrm>
            <a:off x="370931" y="402966"/>
            <a:ext cx="6955750"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习近平关于历史人物评价的重要论述及其现实意义</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3266546051"/>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childTnLst>
                          </p:cTn>
                        </p:par>
                        <p:par>
                          <p:cTn id="14" fill="hold">
                            <p:stCondLst>
                              <p:cond delay="1000"/>
                            </p:stCondLst>
                            <p:childTnLst>
                              <p:par>
                                <p:cTn id="15" presetID="53"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16" presetClass="entr" presetSubtype="42"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outHorizontal)">
                                      <p:cBhvr>
                                        <p:cTn id="23" dur="500"/>
                                        <p:tgtEl>
                                          <p:spTgt spid="25"/>
                                        </p:tgtEl>
                                      </p:cBhvr>
                                    </p:animEffect>
                                  </p:childTnLst>
                                </p:cTn>
                              </p:par>
                            </p:childTnLst>
                          </p:cTn>
                        </p:par>
                        <p:par>
                          <p:cTn id="24" fill="hold">
                            <p:stCondLst>
                              <p:cond delay="2000"/>
                            </p:stCondLst>
                            <p:childTnLst>
                              <p:par>
                                <p:cTn id="25" presetID="53"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par>
                          <p:cTn id="30" fill="hold">
                            <p:stCondLst>
                              <p:cond delay="2500"/>
                            </p:stCondLst>
                            <p:childTnLst>
                              <p:par>
                                <p:cTn id="31" presetID="16" presetClass="entr" presetSubtype="37"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arn(outVertical)">
                                      <p:cBhvr>
                                        <p:cTn id="33" dur="500"/>
                                        <p:tgtEl>
                                          <p:spTgt spid="27"/>
                                        </p:tgtEl>
                                      </p:cBhvr>
                                    </p:animEffect>
                                  </p:childTnLst>
                                </p:cTn>
                              </p:par>
                            </p:childTnLst>
                          </p:cTn>
                        </p:par>
                        <p:par>
                          <p:cTn id="34" fill="hold">
                            <p:stCondLst>
                              <p:cond delay="3000"/>
                            </p:stCondLst>
                            <p:childTnLst>
                              <p:par>
                                <p:cTn id="35" presetID="53"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3500"/>
                            </p:stCondLst>
                            <p:childTnLst>
                              <p:par>
                                <p:cTn id="41" presetID="16" presetClass="entr" presetSubtype="42"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arn(outHorizontal)">
                                      <p:cBhvr>
                                        <p:cTn id="43" dur="500"/>
                                        <p:tgtEl>
                                          <p:spTgt spid="26"/>
                                        </p:tgtEl>
                                      </p:cBhvr>
                                    </p:animEffect>
                                  </p:childTnLst>
                                </p:cTn>
                              </p:par>
                            </p:childTnLst>
                          </p:cTn>
                        </p:par>
                        <p:par>
                          <p:cTn id="44" fill="hold">
                            <p:stCondLst>
                              <p:cond delay="4000"/>
                            </p:stCondLst>
                            <p:childTnLst>
                              <p:par>
                                <p:cTn id="45" presetID="53"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par>
                          <p:cTn id="50" fill="hold">
                            <p:stCondLst>
                              <p:cond delay="4500"/>
                            </p:stCondLst>
                            <p:childTnLst>
                              <p:par>
                                <p:cTn id="51" presetID="16" presetClass="entr" presetSubtype="37"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arn(outVertical)">
                                      <p:cBhvr>
                                        <p:cTn id="53" dur="500"/>
                                        <p:tgtEl>
                                          <p:spTgt spid="29"/>
                                        </p:tgtEl>
                                      </p:cBhvr>
                                    </p:animEffect>
                                  </p:childTnLst>
                                </p:cTn>
                              </p:par>
                            </p:childTnLst>
                          </p:cTn>
                        </p:par>
                        <p:par>
                          <p:cTn id="54" fill="hold">
                            <p:stCondLst>
                              <p:cond delay="5000"/>
                            </p:stCondLst>
                            <p:childTnLst>
                              <p:par>
                                <p:cTn id="55" presetID="2" presetClass="entr" presetSubtype="8" accel="50000" decel="5000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16" presetClass="entr" presetSubtype="37"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barn(outVertical)">
                                      <p:cBhvr>
                                        <p:cTn id="62" dur="500"/>
                                        <p:tgtEl>
                                          <p:spTgt spid="30"/>
                                        </p:tgtEl>
                                      </p:cBhvr>
                                    </p:animEffect>
                                  </p:childTnLst>
                                </p:cTn>
                              </p:par>
                            </p:childTnLst>
                          </p:cTn>
                        </p:par>
                        <p:par>
                          <p:cTn id="63" fill="hold">
                            <p:stCondLst>
                              <p:cond delay="6000"/>
                            </p:stCondLst>
                            <p:childTnLst>
                              <p:par>
                                <p:cTn id="64" presetID="2" presetClass="entr" presetSubtype="2" accel="50000" decel="50000"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fill="hold"/>
                                        <p:tgtEl>
                                          <p:spTgt spid="33"/>
                                        </p:tgtEl>
                                        <p:attrNameLst>
                                          <p:attrName>ppt_x</p:attrName>
                                        </p:attrNameLst>
                                      </p:cBhvr>
                                      <p:tavLst>
                                        <p:tav tm="0">
                                          <p:val>
                                            <p:strVal val="1+#ppt_w/2"/>
                                          </p:val>
                                        </p:tav>
                                        <p:tav tm="100000">
                                          <p:val>
                                            <p:strVal val="#ppt_x"/>
                                          </p:val>
                                        </p:tav>
                                      </p:tavLst>
                                    </p:anim>
                                    <p:anim calcmode="lin" valueType="num">
                                      <p:cBhvr additive="base">
                                        <p:cTn id="67" dur="500" fill="hold"/>
                                        <p:tgtEl>
                                          <p:spTgt spid="33"/>
                                        </p:tgtEl>
                                        <p:attrNameLst>
                                          <p:attrName>ppt_y</p:attrName>
                                        </p:attrNameLst>
                                      </p:cBhvr>
                                      <p:tavLst>
                                        <p:tav tm="0">
                                          <p:val>
                                            <p:strVal val="#ppt_y"/>
                                          </p:val>
                                        </p:tav>
                                        <p:tav tm="100000">
                                          <p:val>
                                            <p:strVal val="#ppt_y"/>
                                          </p:val>
                                        </p:tav>
                                      </p:tavLst>
                                    </p:anim>
                                  </p:childTnLst>
                                </p:cTn>
                              </p:par>
                            </p:childTnLst>
                          </p:cTn>
                        </p:par>
                        <p:par>
                          <p:cTn id="68" fill="hold">
                            <p:stCondLst>
                              <p:cond delay="6500"/>
                            </p:stCondLst>
                            <p:childTnLst>
                              <p:par>
                                <p:cTn id="69" presetID="16" presetClass="entr" presetSubtype="37"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arn(outVertical)">
                                      <p:cBhvr>
                                        <p:cTn id="71" dur="500"/>
                                        <p:tgtEl>
                                          <p:spTgt spid="32"/>
                                        </p:tgtEl>
                                      </p:cBhvr>
                                    </p:animEffect>
                                  </p:childTnLst>
                                </p:cTn>
                              </p:par>
                            </p:childTnLst>
                          </p:cTn>
                        </p:par>
                        <p:par>
                          <p:cTn id="72" fill="hold">
                            <p:stCondLst>
                              <p:cond delay="7000"/>
                            </p:stCondLst>
                            <p:childTnLst>
                              <p:par>
                                <p:cTn id="73" presetID="2" presetClass="entr" presetSubtype="2" accel="50000" decel="5000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fill="hold"/>
                                        <p:tgtEl>
                                          <p:spTgt spid="34"/>
                                        </p:tgtEl>
                                        <p:attrNameLst>
                                          <p:attrName>ppt_x</p:attrName>
                                        </p:attrNameLst>
                                      </p:cBhvr>
                                      <p:tavLst>
                                        <p:tav tm="0">
                                          <p:val>
                                            <p:strVal val="1+#ppt_w/2"/>
                                          </p:val>
                                        </p:tav>
                                        <p:tav tm="100000">
                                          <p:val>
                                            <p:strVal val="#ppt_x"/>
                                          </p:val>
                                        </p:tav>
                                      </p:tavLst>
                                    </p:anim>
                                    <p:anim calcmode="lin" valueType="num">
                                      <p:cBhvr additive="base">
                                        <p:cTn id="76" dur="500" fill="hold"/>
                                        <p:tgtEl>
                                          <p:spTgt spid="34"/>
                                        </p:tgtEl>
                                        <p:attrNameLst>
                                          <p:attrName>ppt_y</p:attrName>
                                        </p:attrNameLst>
                                      </p:cBhvr>
                                      <p:tavLst>
                                        <p:tav tm="0">
                                          <p:val>
                                            <p:strVal val="#ppt_y"/>
                                          </p:val>
                                        </p:tav>
                                        <p:tav tm="100000">
                                          <p:val>
                                            <p:strVal val="#ppt_y"/>
                                          </p:val>
                                        </p:tav>
                                      </p:tavLst>
                                    </p:anim>
                                  </p:childTnLst>
                                </p:cTn>
                              </p:par>
                            </p:childTnLst>
                          </p:cTn>
                        </p:par>
                        <p:par>
                          <p:cTn id="77" fill="hold">
                            <p:stCondLst>
                              <p:cond delay="7500"/>
                            </p:stCondLst>
                            <p:childTnLst>
                              <p:par>
                                <p:cTn id="78" presetID="16" presetClass="entr" presetSubtype="37"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barn(outVertical)">
                                      <p:cBhvr>
                                        <p:cTn id="80" dur="500"/>
                                        <p:tgtEl>
                                          <p:spTgt spid="31"/>
                                        </p:tgtEl>
                                      </p:cBhvr>
                                    </p:animEffect>
                                  </p:childTnLst>
                                </p:cTn>
                              </p:par>
                            </p:childTnLst>
                          </p:cTn>
                        </p:par>
                        <p:par>
                          <p:cTn id="81" fill="hold">
                            <p:stCondLst>
                              <p:cond delay="8000"/>
                            </p:stCondLst>
                            <p:childTnLst>
                              <p:par>
                                <p:cTn id="82" presetID="2" presetClass="entr" presetSubtype="8" accel="50000" decel="50000" fill="hold" grpId="0" nodeType="after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additive="base">
                                        <p:cTn id="84" dur="500" fill="hold"/>
                                        <p:tgtEl>
                                          <p:spTgt spid="35"/>
                                        </p:tgtEl>
                                        <p:attrNameLst>
                                          <p:attrName>ppt_x</p:attrName>
                                        </p:attrNameLst>
                                      </p:cBhvr>
                                      <p:tavLst>
                                        <p:tav tm="0">
                                          <p:val>
                                            <p:strVal val="0-#ppt_w/2"/>
                                          </p:val>
                                        </p:tav>
                                        <p:tav tm="100000">
                                          <p:val>
                                            <p:strVal val="#ppt_x"/>
                                          </p:val>
                                        </p:tav>
                                      </p:tavLst>
                                    </p:anim>
                                    <p:anim calcmode="lin" valueType="num">
                                      <p:cBhvr additive="base">
                                        <p:cTn id="85"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bwMode="auto">
          <a:xfrm>
            <a:off x="2595313" y="574702"/>
            <a:ext cx="8558036" cy="1115892"/>
          </a:xfrm>
          <a:prstGeom prst="rightArrow">
            <a:avLst>
              <a:gd name="adj1" fmla="val 50000"/>
              <a:gd name="adj2" fmla="val 80000"/>
            </a:avLst>
          </a:prstGeom>
          <a:solidFill>
            <a:schemeClr val="accent1"/>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 name="Right Arrow 5"/>
          <p:cNvSpPr/>
          <p:nvPr/>
        </p:nvSpPr>
        <p:spPr bwMode="auto">
          <a:xfrm>
            <a:off x="4751673" y="1724812"/>
            <a:ext cx="6401676" cy="1115892"/>
          </a:xfrm>
          <a:prstGeom prst="rightArrow">
            <a:avLst>
              <a:gd name="adj1" fmla="val 50000"/>
              <a:gd name="adj2" fmla="val 80000"/>
            </a:avLst>
          </a:prstGeom>
          <a:solidFill>
            <a:schemeClr val="accent2"/>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Right Arrow 6"/>
          <p:cNvSpPr/>
          <p:nvPr/>
        </p:nvSpPr>
        <p:spPr bwMode="auto">
          <a:xfrm>
            <a:off x="6823358" y="2932207"/>
            <a:ext cx="4334396" cy="1115892"/>
          </a:xfrm>
          <a:prstGeom prst="rightArrow">
            <a:avLst>
              <a:gd name="adj1" fmla="val 50000"/>
              <a:gd name="adj2" fmla="val 80000"/>
            </a:avLst>
          </a:prstGeom>
          <a:solidFill>
            <a:schemeClr val="accent3"/>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Text Placeholder 3"/>
          <p:cNvSpPr txBox="1">
            <a:spLocks/>
          </p:cNvSpPr>
          <p:nvPr/>
        </p:nvSpPr>
        <p:spPr>
          <a:xfrm>
            <a:off x="3360005" y="1001235"/>
            <a:ext cx="5400936"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坚持以“两个结合”和“六个不能”为科学准则</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Text Placeholder 3"/>
          <p:cNvSpPr txBox="1">
            <a:spLocks/>
          </p:cNvSpPr>
          <p:nvPr/>
        </p:nvSpPr>
        <p:spPr>
          <a:xfrm>
            <a:off x="5385044" y="2151347"/>
            <a:ext cx="4211643"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坚持以坚定的理想信念为衡量尺度</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Text Placeholder 3"/>
          <p:cNvSpPr txBox="1">
            <a:spLocks/>
          </p:cNvSpPr>
          <p:nvPr/>
        </p:nvSpPr>
        <p:spPr>
          <a:xfrm>
            <a:off x="7559384" y="3358743"/>
            <a:ext cx="2746588"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zh-CN" sz="1708" b="1" dirty="0">
                <a:solidFill>
                  <a:schemeClr val="bg1"/>
                </a:solidFill>
                <a:latin typeface="Source Han Serif SC" panose="02020400000000000000" pitchFamily="18" charset="-122"/>
                <a:ea typeface="Source Han Serif SC" panose="02020400000000000000" pitchFamily="18" charset="-122"/>
              </a:rPr>
              <a:t>坚持人民至上的价值取向</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Footer Text"/>
          <p:cNvSpPr txBox="1"/>
          <p:nvPr/>
        </p:nvSpPr>
        <p:spPr>
          <a:xfrm>
            <a:off x="2595313" y="1489882"/>
            <a:ext cx="1991853" cy="3830408"/>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结合历史人物“所处时代和社会的历史条件下去分析”、“不能离开对历史条件、历史过程的全面认识和对历史规律的科学把握，不能忽略历史必然性和历史偶然性的关系。不能把历史顺境中的成功简单归功于个人，也不能把历史逆境中的挫折简单归咎于个人。不能用今天的时代条件、发展水平、认识水平去衡量和要求前人，不能苛求前人干出只有后人才能干出的业绩来”</a:t>
            </a:r>
          </a:p>
        </p:txBody>
      </p:sp>
      <p:sp>
        <p:nvSpPr>
          <p:cNvPr id="15" name="Footer Text"/>
          <p:cNvSpPr txBox="1"/>
          <p:nvPr/>
        </p:nvSpPr>
        <p:spPr>
          <a:xfrm>
            <a:off x="6815189" y="3877806"/>
            <a:ext cx="3490783" cy="1126590"/>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rPr>
              <a:t>历史终究是由人民来书写的，人民群众是真正的英雄，是决定党和国家前途命运的根本力量。正是人民群众在精神上、物质上不断创造出新发现、新成果，人类文明才能够延续与进步</a:t>
            </a:r>
            <a:endPar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Freeform 116"/>
          <p:cNvSpPr>
            <a:spLocks noEditPoints="1"/>
          </p:cNvSpPr>
          <p:nvPr/>
        </p:nvSpPr>
        <p:spPr bwMode="auto">
          <a:xfrm>
            <a:off x="4851355" y="2104864"/>
            <a:ext cx="427146" cy="31954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Freeform 57"/>
          <p:cNvSpPr>
            <a:spLocks noEditPoints="1"/>
          </p:cNvSpPr>
          <p:nvPr/>
        </p:nvSpPr>
        <p:spPr bwMode="auto">
          <a:xfrm>
            <a:off x="2730310" y="912870"/>
            <a:ext cx="467382" cy="433564"/>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2"/>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Freeform 245"/>
          <p:cNvSpPr>
            <a:spLocks/>
          </p:cNvSpPr>
          <p:nvPr/>
        </p:nvSpPr>
        <p:spPr bwMode="auto">
          <a:xfrm>
            <a:off x="6924264" y="3266509"/>
            <a:ext cx="482184" cy="4472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 name="矩形 21">
            <a:extLst>
              <a:ext uri="{FF2B5EF4-FFF2-40B4-BE49-F238E27FC236}">
                <a16:creationId xmlns:a16="http://schemas.microsoft.com/office/drawing/2014/main" id="{F8765193-D6D1-4ACD-9493-BD343C71A4C9}"/>
              </a:ext>
            </a:extLst>
          </p:cNvPr>
          <p:cNvSpPr/>
          <p:nvPr/>
        </p:nvSpPr>
        <p:spPr>
          <a:xfrm>
            <a:off x="516054" y="363503"/>
            <a:ext cx="3570208"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评价历史人物的科学方法</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Footer Text">
            <a:extLst>
              <a:ext uri="{FF2B5EF4-FFF2-40B4-BE49-F238E27FC236}">
                <a16:creationId xmlns:a16="http://schemas.microsoft.com/office/drawing/2014/main" id="{D67E65E1-0B2B-8EA1-0010-8DC3E32A3F67}"/>
              </a:ext>
            </a:extLst>
          </p:cNvPr>
          <p:cNvSpPr txBox="1"/>
          <p:nvPr/>
        </p:nvSpPr>
        <p:spPr>
          <a:xfrm>
            <a:off x="4770680" y="2698785"/>
            <a:ext cx="1991853" cy="2478499"/>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坚定的理想信念不容缺失。不论是在顺境还是在逆境，坚定的理想信念一直激励着无数中国共产党人始终不忘建党的初心和使命，鼓舞着中国共产党人为共产主义奋斗终身，是中国共产党人始终保持昂扬向上的斗争精神的不竭源泉</a:t>
            </a:r>
          </a:p>
        </p:txBody>
      </p:sp>
    </p:spTree>
    <p:extLst>
      <p:ext uri="{BB962C8B-B14F-4D97-AF65-F5344CB8AC3E}">
        <p14:creationId xmlns:p14="http://schemas.microsoft.com/office/powerpoint/2010/main" val="1676652235"/>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500"/>
                            </p:stCondLst>
                            <p:childTnLst>
                              <p:par>
                                <p:cTn id="20" presetID="2" presetClass="entr" presetSubtype="8" accel="50000" decel="5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par>
                          <p:cTn id="38" fill="hold">
                            <p:stCondLst>
                              <p:cond delay="3500"/>
                            </p:stCondLst>
                            <p:childTnLst>
                              <p:par>
                                <p:cTn id="39" presetID="2" presetClass="entr" presetSubtype="8" accel="50000" decel="5000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0-#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5000"/>
                            </p:stCondLst>
                            <p:childTnLst>
                              <p:par>
                                <p:cTn id="52" presetID="53"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left)">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1" grpId="0"/>
      <p:bldP spid="14" grpId="0"/>
      <p:bldP spid="15" grpId="0"/>
      <p:bldP spid="17" grpId="0" animBg="1"/>
      <p:bldP spid="18" grpId="0" animBg="1"/>
      <p:bldP spid="19"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3" name="任意多边形 30"/>
          <p:cNvSpPr>
            <a:spLocks noChangeArrowheads="1"/>
          </p:cNvSpPr>
          <p:nvPr/>
        </p:nvSpPr>
        <p:spPr bwMode="auto">
          <a:xfrm>
            <a:off x="6680024" y="2126667"/>
            <a:ext cx="2434473" cy="2428876"/>
          </a:xfrm>
          <a:custGeom>
            <a:avLst/>
            <a:gdLst>
              <a:gd name="T0" fmla="*/ 0 w 1526318"/>
              <a:gd name="T1" fmla="*/ 1552705 h 1522842"/>
              <a:gd name="T2" fmla="*/ 1098350 w 1526318"/>
              <a:gd name="T3" fmla="*/ 438083 h 1522842"/>
              <a:gd name="T4" fmla="*/ 776610 w 1526318"/>
              <a:gd name="T5" fmla="*/ 438085 h 1522842"/>
              <a:gd name="T6" fmla="*/ 771062 w 1526318"/>
              <a:gd name="T7" fmla="*/ 0 h 1522842"/>
              <a:gd name="T8" fmla="*/ 2213337 w 1526318"/>
              <a:gd name="T9" fmla="*/ 0 h 1522842"/>
              <a:gd name="T10" fmla="*/ 2435225 w 1526318"/>
              <a:gd name="T11" fmla="*/ 221815 h 1522842"/>
              <a:gd name="T12" fmla="*/ 2435225 w 1526318"/>
              <a:gd name="T13" fmla="*/ 1580432 h 1522842"/>
              <a:gd name="T14" fmla="*/ 1996997 w 1526318"/>
              <a:gd name="T15" fmla="*/ 1580432 h 1522842"/>
              <a:gd name="T16" fmla="*/ 2002544 w 1526318"/>
              <a:gd name="T17" fmla="*/ 1297618 h 1522842"/>
              <a:gd name="T18" fmla="*/ 887555 w 1526318"/>
              <a:gd name="T19" fmla="*/ 2428875 h 1522842"/>
              <a:gd name="T20" fmla="*/ 0 w 1526318"/>
              <a:gd name="T21" fmla="*/ 1552705 h 15228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6318"/>
              <a:gd name="T34" fmla="*/ 0 h 1522842"/>
              <a:gd name="T35" fmla="*/ 1526318 w 1526318"/>
              <a:gd name="T36" fmla="*/ 1522842 h 15228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6318" h="1522842">
                <a:moveTo>
                  <a:pt x="0" y="973506"/>
                </a:moveTo>
                <a:lnTo>
                  <a:pt x="688409" y="274667"/>
                </a:lnTo>
                <a:lnTo>
                  <a:pt x="486753" y="274668"/>
                </a:lnTo>
                <a:cubicBezTo>
                  <a:pt x="322184" y="273509"/>
                  <a:pt x="321025" y="1159"/>
                  <a:pt x="483276" y="0"/>
                </a:cubicBezTo>
                <a:lnTo>
                  <a:pt x="1387246" y="0"/>
                </a:lnTo>
                <a:cubicBezTo>
                  <a:pt x="1461417" y="1158"/>
                  <a:pt x="1525160" y="61424"/>
                  <a:pt x="1526318" y="139072"/>
                </a:cubicBezTo>
                <a:lnTo>
                  <a:pt x="1526318" y="990890"/>
                </a:lnTo>
                <a:cubicBezTo>
                  <a:pt x="1525159" y="1234266"/>
                  <a:pt x="1252810" y="1216882"/>
                  <a:pt x="1251651" y="990890"/>
                </a:cubicBezTo>
                <a:lnTo>
                  <a:pt x="1255128" y="813573"/>
                </a:lnTo>
                <a:lnTo>
                  <a:pt x="556290" y="1522842"/>
                </a:lnTo>
                <a:lnTo>
                  <a:pt x="0" y="973506"/>
                </a:lnTo>
                <a:close/>
              </a:path>
            </a:pathLst>
          </a:custGeom>
          <a:solidFill>
            <a:schemeClr val="accent1"/>
          </a:solidFill>
          <a:ln w="12700" cap="flat" cmpd="sng">
            <a:noFill/>
            <a:bevel/>
            <a:headEnd/>
            <a:tailEnd/>
          </a:ln>
        </p:spPr>
        <p:txBody>
          <a:bodyPr lIns="91412" tIns="45705" rIns="91412" bIns="45705" anchor="ct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74" name="矩形 36"/>
          <p:cNvSpPr>
            <a:spLocks noChangeArrowheads="1"/>
          </p:cNvSpPr>
          <p:nvPr/>
        </p:nvSpPr>
        <p:spPr bwMode="auto">
          <a:xfrm rot="-2700000">
            <a:off x="6906220" y="3084160"/>
            <a:ext cx="2031269" cy="461506"/>
          </a:xfrm>
          <a:prstGeom prst="rect">
            <a:avLst/>
          </a:prstGeom>
          <a:noFill/>
          <a:ln w="9525">
            <a:noFill/>
            <a:miter lim="800000"/>
            <a:headEnd/>
            <a:tailEnd/>
          </a:ln>
        </p:spPr>
        <p:txBody>
          <a:bodyPr wrap="none" lIns="91412" tIns="45705" rIns="91412" bIns="45705">
            <a:spAutoFit/>
          </a:bodyPr>
          <a:lstStyle/>
          <a:p>
            <a:r>
              <a:rPr lang="zh-CN" altLang="en-US" sz="23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单击编辑标题</a:t>
            </a:r>
            <a:endParaRPr lang="en-US" altLang="zh-CN" sz="23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4" name="组合 37"/>
          <p:cNvGrpSpPr>
            <a:grpSpLocks/>
          </p:cNvGrpSpPr>
          <p:nvPr/>
        </p:nvGrpSpPr>
        <p:grpSpPr bwMode="auto">
          <a:xfrm flipH="1">
            <a:off x="9496966" y="2258429"/>
            <a:ext cx="1472745" cy="1060451"/>
            <a:chOff x="0" y="0"/>
            <a:chExt cx="549275" cy="395288"/>
          </a:xfrm>
          <a:solidFill>
            <a:schemeClr val="accent2"/>
          </a:solidFill>
        </p:grpSpPr>
        <p:sp>
          <p:nvSpPr>
            <p:cNvPr id="11299" name="Freeform 223"/>
            <p:cNvSpPr>
              <a:spLocks noChangeArrowheads="1"/>
            </p:cNvSpPr>
            <p:nvPr/>
          </p:nvSpPr>
          <p:spPr bwMode="auto">
            <a:xfrm>
              <a:off x="0" y="187325"/>
              <a:ext cx="223838" cy="198438"/>
            </a:xfrm>
            <a:custGeom>
              <a:avLst/>
              <a:gdLst>
                <a:gd name="T0" fmla="*/ 12099 w 74"/>
                <a:gd name="T1" fmla="*/ 82428 h 65"/>
                <a:gd name="T2" fmla="*/ 75621 w 74"/>
                <a:gd name="T3" fmla="*/ 18317 h 65"/>
                <a:gd name="T4" fmla="*/ 102844 w 74"/>
                <a:gd name="T5" fmla="*/ 45793 h 65"/>
                <a:gd name="T6" fmla="*/ 69571 w 74"/>
                <a:gd name="T7" fmla="*/ 79375 h 65"/>
                <a:gd name="T8" fmla="*/ 196614 w 74"/>
                <a:gd name="T9" fmla="*/ 79375 h 65"/>
                <a:gd name="T10" fmla="*/ 193590 w 74"/>
                <a:gd name="T11" fmla="*/ 119063 h 65"/>
                <a:gd name="T12" fmla="*/ 69571 w 74"/>
                <a:gd name="T13" fmla="*/ 119063 h 65"/>
                <a:gd name="T14" fmla="*/ 102844 w 74"/>
                <a:gd name="T15" fmla="*/ 152645 h 65"/>
                <a:gd name="T16" fmla="*/ 75621 w 74"/>
                <a:gd name="T17" fmla="*/ 180121 h 65"/>
                <a:gd name="T18" fmla="*/ 12099 w 74"/>
                <a:gd name="T19" fmla="*/ 116010 h 65"/>
                <a:gd name="T20" fmla="*/ 12099 w 74"/>
                <a:gd name="T21" fmla="*/ 82428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4"/>
                <a:gd name="T34" fmla="*/ 0 h 65"/>
                <a:gd name="T35" fmla="*/ 74 w 74"/>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4" h="65">
                  <a:moveTo>
                    <a:pt x="4" y="27"/>
                  </a:moveTo>
                  <a:cubicBezTo>
                    <a:pt x="25" y="6"/>
                    <a:pt x="25" y="6"/>
                    <a:pt x="25" y="6"/>
                  </a:cubicBezTo>
                  <a:cubicBezTo>
                    <a:pt x="31" y="0"/>
                    <a:pt x="40" y="9"/>
                    <a:pt x="34" y="15"/>
                  </a:cubicBezTo>
                  <a:cubicBezTo>
                    <a:pt x="23" y="26"/>
                    <a:pt x="23" y="26"/>
                    <a:pt x="23" y="26"/>
                  </a:cubicBezTo>
                  <a:cubicBezTo>
                    <a:pt x="65" y="26"/>
                    <a:pt x="65" y="26"/>
                    <a:pt x="65" y="26"/>
                  </a:cubicBezTo>
                  <a:cubicBezTo>
                    <a:pt x="74" y="26"/>
                    <a:pt x="74" y="39"/>
                    <a:pt x="64" y="39"/>
                  </a:cubicBezTo>
                  <a:cubicBezTo>
                    <a:pt x="23" y="39"/>
                    <a:pt x="23" y="39"/>
                    <a:pt x="23" y="39"/>
                  </a:cubicBezTo>
                  <a:cubicBezTo>
                    <a:pt x="34" y="50"/>
                    <a:pt x="34" y="50"/>
                    <a:pt x="34" y="50"/>
                  </a:cubicBezTo>
                  <a:cubicBezTo>
                    <a:pt x="40" y="56"/>
                    <a:pt x="31" y="65"/>
                    <a:pt x="25" y="59"/>
                  </a:cubicBezTo>
                  <a:cubicBezTo>
                    <a:pt x="4" y="38"/>
                    <a:pt x="4" y="38"/>
                    <a:pt x="4" y="38"/>
                  </a:cubicBezTo>
                  <a:cubicBezTo>
                    <a:pt x="1" y="35"/>
                    <a:pt x="0" y="30"/>
                    <a:pt x="4" y="27"/>
                  </a:cubicBezTo>
                  <a:close/>
                </a:path>
              </a:pathLst>
            </a:custGeom>
            <a:grp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300" name="Oval 224"/>
            <p:cNvSpPr>
              <a:spLocks noChangeArrowheads="1"/>
            </p:cNvSpPr>
            <p:nvPr/>
          </p:nvSpPr>
          <p:spPr bwMode="auto">
            <a:xfrm>
              <a:off x="176213" y="0"/>
              <a:ext cx="71438" cy="73025"/>
            </a:xfrm>
            <a:prstGeom prst="ellipse">
              <a:avLst/>
            </a:prstGeom>
            <a:grpFill/>
            <a:ln w="9525">
              <a:noFill/>
              <a:bevel/>
              <a:headEnd/>
              <a:tailEnd/>
            </a:ln>
          </p:spPr>
          <p:txBody>
            <a:bodyPr/>
            <a:lstStyle/>
            <a:p>
              <a:endParaRPr lang="zh-CN" altLang="zh-CN"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301" name="Freeform 225"/>
            <p:cNvSpPr>
              <a:spLocks noChangeArrowheads="1"/>
            </p:cNvSpPr>
            <p:nvPr/>
          </p:nvSpPr>
          <p:spPr bwMode="auto">
            <a:xfrm>
              <a:off x="120650" y="44450"/>
              <a:ext cx="428625" cy="350838"/>
            </a:xfrm>
            <a:custGeom>
              <a:avLst/>
              <a:gdLst>
                <a:gd name="T0" fmla="*/ 410386 w 141"/>
                <a:gd name="T1" fmla="*/ 183046 h 115"/>
                <a:gd name="T2" fmla="*/ 404306 w 141"/>
                <a:gd name="T3" fmla="*/ 183046 h 115"/>
                <a:gd name="T4" fmla="*/ 319189 w 141"/>
                <a:gd name="T5" fmla="*/ 183046 h 115"/>
                <a:gd name="T6" fmla="*/ 194553 w 141"/>
                <a:gd name="T7" fmla="*/ 36609 h 115"/>
                <a:gd name="T8" fmla="*/ 227992 w 141"/>
                <a:gd name="T9" fmla="*/ 36609 h 115"/>
                <a:gd name="T10" fmla="*/ 282710 w 141"/>
                <a:gd name="T11" fmla="*/ 103726 h 115"/>
                <a:gd name="T12" fmla="*/ 297910 w 141"/>
                <a:gd name="T13" fmla="*/ 109828 h 115"/>
                <a:gd name="T14" fmla="*/ 316149 w 141"/>
                <a:gd name="T15" fmla="*/ 91523 h 115"/>
                <a:gd name="T16" fmla="*/ 310069 w 141"/>
                <a:gd name="T17" fmla="*/ 76269 h 115"/>
                <a:gd name="T18" fmla="*/ 249271 w 141"/>
                <a:gd name="T19" fmla="*/ 6102 h 115"/>
                <a:gd name="T20" fmla="*/ 234072 w 141"/>
                <a:gd name="T21" fmla="*/ 0 h 115"/>
                <a:gd name="T22" fmla="*/ 145915 w 141"/>
                <a:gd name="T23" fmla="*/ 0 h 115"/>
                <a:gd name="T24" fmla="*/ 85117 w 141"/>
                <a:gd name="T25" fmla="*/ 45761 h 115"/>
                <a:gd name="T26" fmla="*/ 85117 w 141"/>
                <a:gd name="T27" fmla="*/ 97624 h 115"/>
                <a:gd name="T28" fmla="*/ 18239 w 141"/>
                <a:gd name="T29" fmla="*/ 97624 h 115"/>
                <a:gd name="T30" fmla="*/ 6080 w 141"/>
                <a:gd name="T31" fmla="*/ 103726 h 115"/>
                <a:gd name="T32" fmla="*/ 6080 w 141"/>
                <a:gd name="T33" fmla="*/ 131183 h 115"/>
                <a:gd name="T34" fmla="*/ 18239 w 141"/>
                <a:gd name="T35" fmla="*/ 137284 h 115"/>
                <a:gd name="T36" fmla="*/ 97277 w 141"/>
                <a:gd name="T37" fmla="*/ 137284 h 115"/>
                <a:gd name="T38" fmla="*/ 121596 w 141"/>
                <a:gd name="T39" fmla="*/ 115929 h 115"/>
                <a:gd name="T40" fmla="*/ 121596 w 141"/>
                <a:gd name="T41" fmla="*/ 82371 h 115"/>
                <a:gd name="T42" fmla="*/ 167194 w 141"/>
                <a:gd name="T43" fmla="*/ 137284 h 115"/>
                <a:gd name="T44" fmla="*/ 124636 w 141"/>
                <a:gd name="T45" fmla="*/ 179995 h 115"/>
                <a:gd name="T46" fmla="*/ 121596 w 141"/>
                <a:gd name="T47" fmla="*/ 210503 h 115"/>
                <a:gd name="T48" fmla="*/ 148955 w 141"/>
                <a:gd name="T49" fmla="*/ 332533 h 115"/>
                <a:gd name="T50" fmla="*/ 173274 w 141"/>
                <a:gd name="T51" fmla="*/ 350838 h 115"/>
                <a:gd name="T52" fmla="*/ 194553 w 141"/>
                <a:gd name="T53" fmla="*/ 329483 h 115"/>
                <a:gd name="T54" fmla="*/ 194553 w 141"/>
                <a:gd name="T55" fmla="*/ 323381 h 115"/>
                <a:gd name="T56" fmla="*/ 173274 w 141"/>
                <a:gd name="T57" fmla="*/ 219655 h 115"/>
                <a:gd name="T58" fmla="*/ 227992 w 141"/>
                <a:gd name="T59" fmla="*/ 164741 h 115"/>
                <a:gd name="T60" fmla="*/ 276630 w 141"/>
                <a:gd name="T61" fmla="*/ 219655 h 115"/>
                <a:gd name="T62" fmla="*/ 307029 w 141"/>
                <a:gd name="T63" fmla="*/ 228807 h 115"/>
                <a:gd name="T64" fmla="*/ 404306 w 141"/>
                <a:gd name="T65" fmla="*/ 228807 h 115"/>
                <a:gd name="T66" fmla="*/ 428625 w 141"/>
                <a:gd name="T67" fmla="*/ 210503 h 115"/>
                <a:gd name="T68" fmla="*/ 410386 w 141"/>
                <a:gd name="T69" fmla="*/ 183046 h 1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1"/>
                <a:gd name="T106" fmla="*/ 0 h 115"/>
                <a:gd name="T107" fmla="*/ 141 w 141"/>
                <a:gd name="T108" fmla="*/ 115 h 1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1" h="115">
                  <a:moveTo>
                    <a:pt x="135" y="60"/>
                  </a:moveTo>
                  <a:cubicBezTo>
                    <a:pt x="134" y="60"/>
                    <a:pt x="133" y="60"/>
                    <a:pt x="133" y="60"/>
                  </a:cubicBezTo>
                  <a:cubicBezTo>
                    <a:pt x="105" y="60"/>
                    <a:pt x="105" y="60"/>
                    <a:pt x="105" y="60"/>
                  </a:cubicBezTo>
                  <a:cubicBezTo>
                    <a:pt x="64" y="12"/>
                    <a:pt x="64" y="12"/>
                    <a:pt x="64" y="12"/>
                  </a:cubicBezTo>
                  <a:cubicBezTo>
                    <a:pt x="75" y="12"/>
                    <a:pt x="75" y="12"/>
                    <a:pt x="75" y="12"/>
                  </a:cubicBezTo>
                  <a:cubicBezTo>
                    <a:pt x="93" y="34"/>
                    <a:pt x="93" y="34"/>
                    <a:pt x="93" y="34"/>
                  </a:cubicBezTo>
                  <a:cubicBezTo>
                    <a:pt x="94" y="35"/>
                    <a:pt x="96" y="36"/>
                    <a:pt x="98" y="36"/>
                  </a:cubicBezTo>
                  <a:cubicBezTo>
                    <a:pt x="101" y="36"/>
                    <a:pt x="104" y="33"/>
                    <a:pt x="104" y="30"/>
                  </a:cubicBezTo>
                  <a:cubicBezTo>
                    <a:pt x="104" y="28"/>
                    <a:pt x="103" y="26"/>
                    <a:pt x="102" y="25"/>
                  </a:cubicBezTo>
                  <a:cubicBezTo>
                    <a:pt x="82" y="2"/>
                    <a:pt x="82" y="2"/>
                    <a:pt x="82" y="2"/>
                  </a:cubicBezTo>
                  <a:cubicBezTo>
                    <a:pt x="81" y="1"/>
                    <a:pt x="79" y="0"/>
                    <a:pt x="77" y="0"/>
                  </a:cubicBezTo>
                  <a:cubicBezTo>
                    <a:pt x="48" y="0"/>
                    <a:pt x="48" y="0"/>
                    <a:pt x="48" y="0"/>
                  </a:cubicBezTo>
                  <a:cubicBezTo>
                    <a:pt x="48" y="0"/>
                    <a:pt x="29" y="14"/>
                    <a:pt x="28" y="15"/>
                  </a:cubicBezTo>
                  <a:cubicBezTo>
                    <a:pt x="28" y="32"/>
                    <a:pt x="28" y="32"/>
                    <a:pt x="28" y="32"/>
                  </a:cubicBezTo>
                  <a:cubicBezTo>
                    <a:pt x="6" y="32"/>
                    <a:pt x="6" y="32"/>
                    <a:pt x="6" y="32"/>
                  </a:cubicBezTo>
                  <a:cubicBezTo>
                    <a:pt x="5" y="32"/>
                    <a:pt x="3" y="33"/>
                    <a:pt x="2" y="34"/>
                  </a:cubicBezTo>
                  <a:cubicBezTo>
                    <a:pt x="0" y="36"/>
                    <a:pt x="0" y="40"/>
                    <a:pt x="2" y="43"/>
                  </a:cubicBezTo>
                  <a:cubicBezTo>
                    <a:pt x="3" y="44"/>
                    <a:pt x="5" y="44"/>
                    <a:pt x="6" y="45"/>
                  </a:cubicBezTo>
                  <a:cubicBezTo>
                    <a:pt x="32" y="45"/>
                    <a:pt x="32" y="45"/>
                    <a:pt x="32" y="45"/>
                  </a:cubicBezTo>
                  <a:cubicBezTo>
                    <a:pt x="40" y="44"/>
                    <a:pt x="40" y="38"/>
                    <a:pt x="40" y="38"/>
                  </a:cubicBezTo>
                  <a:cubicBezTo>
                    <a:pt x="40" y="27"/>
                    <a:pt x="40" y="27"/>
                    <a:pt x="40" y="27"/>
                  </a:cubicBezTo>
                  <a:cubicBezTo>
                    <a:pt x="55" y="45"/>
                    <a:pt x="55" y="45"/>
                    <a:pt x="55" y="45"/>
                  </a:cubicBezTo>
                  <a:cubicBezTo>
                    <a:pt x="41" y="59"/>
                    <a:pt x="41" y="59"/>
                    <a:pt x="41" y="59"/>
                  </a:cubicBezTo>
                  <a:cubicBezTo>
                    <a:pt x="41" y="59"/>
                    <a:pt x="38" y="62"/>
                    <a:pt x="40" y="69"/>
                  </a:cubicBezTo>
                  <a:cubicBezTo>
                    <a:pt x="49" y="109"/>
                    <a:pt x="49" y="109"/>
                    <a:pt x="49" y="109"/>
                  </a:cubicBezTo>
                  <a:cubicBezTo>
                    <a:pt x="50" y="113"/>
                    <a:pt x="53" y="115"/>
                    <a:pt x="57" y="115"/>
                  </a:cubicBezTo>
                  <a:cubicBezTo>
                    <a:pt x="61" y="115"/>
                    <a:pt x="64" y="112"/>
                    <a:pt x="64" y="108"/>
                  </a:cubicBezTo>
                  <a:cubicBezTo>
                    <a:pt x="64" y="107"/>
                    <a:pt x="64" y="106"/>
                    <a:pt x="64" y="106"/>
                  </a:cubicBezTo>
                  <a:cubicBezTo>
                    <a:pt x="57" y="72"/>
                    <a:pt x="57" y="72"/>
                    <a:pt x="57" y="72"/>
                  </a:cubicBezTo>
                  <a:cubicBezTo>
                    <a:pt x="75" y="54"/>
                    <a:pt x="75" y="54"/>
                    <a:pt x="75" y="54"/>
                  </a:cubicBezTo>
                  <a:cubicBezTo>
                    <a:pt x="91" y="72"/>
                    <a:pt x="91" y="72"/>
                    <a:pt x="91" y="72"/>
                  </a:cubicBezTo>
                  <a:cubicBezTo>
                    <a:pt x="91" y="72"/>
                    <a:pt x="94" y="75"/>
                    <a:pt x="101" y="75"/>
                  </a:cubicBezTo>
                  <a:cubicBezTo>
                    <a:pt x="133" y="75"/>
                    <a:pt x="133" y="75"/>
                    <a:pt x="133" y="75"/>
                  </a:cubicBezTo>
                  <a:cubicBezTo>
                    <a:pt x="136" y="75"/>
                    <a:pt x="140" y="73"/>
                    <a:pt x="141" y="69"/>
                  </a:cubicBezTo>
                  <a:cubicBezTo>
                    <a:pt x="141" y="65"/>
                    <a:pt x="139" y="61"/>
                    <a:pt x="135" y="60"/>
                  </a:cubicBezTo>
                  <a:close/>
                </a:path>
              </a:pathLst>
            </a:custGeom>
            <a:grp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7" name="组合 46"/>
          <p:cNvGrpSpPr/>
          <p:nvPr/>
        </p:nvGrpSpPr>
        <p:grpSpPr>
          <a:xfrm>
            <a:off x="4588344" y="3080756"/>
            <a:ext cx="1780625" cy="1535113"/>
            <a:chOff x="3440907" y="2517759"/>
            <a:chExt cx="1335881" cy="1151690"/>
          </a:xfrm>
        </p:grpSpPr>
        <p:sp>
          <p:nvSpPr>
            <p:cNvPr id="11271" name="任意多边形 28"/>
            <p:cNvSpPr>
              <a:spLocks noChangeArrowheads="1"/>
            </p:cNvSpPr>
            <p:nvPr/>
          </p:nvSpPr>
          <p:spPr bwMode="auto">
            <a:xfrm flipV="1">
              <a:off x="3440907" y="2517759"/>
              <a:ext cx="1335881" cy="1151690"/>
            </a:xfrm>
            <a:custGeom>
              <a:avLst/>
              <a:gdLst>
                <a:gd name="T0" fmla="*/ 904460 w 1116054"/>
                <a:gd name="T1" fmla="*/ 0 h 963129"/>
                <a:gd name="T2" fmla="*/ 0 w 1116054"/>
                <a:gd name="T3" fmla="*/ 897741 h 963129"/>
                <a:gd name="T4" fmla="*/ 499394 w 1116054"/>
                <a:gd name="T5" fmla="*/ 1374319 h 963129"/>
                <a:gd name="T6" fmla="*/ 1309525 w 1116054"/>
                <a:gd name="T7" fmla="*/ 1352153 h 963129"/>
                <a:gd name="T8" fmla="*/ 1781175 w 1116054"/>
                <a:gd name="T9" fmla="*/ 881117 h 963129"/>
                <a:gd name="T10" fmla="*/ 904460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3"/>
            </a:solidFill>
            <a:ln w="12700" cap="flat" cmpd="sng">
              <a:noFill/>
              <a:bevel/>
              <a:headEnd/>
              <a:tailEnd/>
            </a:ln>
          </p:spPr>
          <p:txBody>
            <a:bodyPr lIns="91412" tIns="45705" rIns="91412" bIns="45705" anchor="ct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5" name="组合 43"/>
            <p:cNvGrpSpPr>
              <a:grpSpLocks/>
            </p:cNvGrpSpPr>
            <p:nvPr/>
          </p:nvGrpSpPr>
          <p:grpSpPr bwMode="auto">
            <a:xfrm>
              <a:off x="3954067" y="2767867"/>
              <a:ext cx="353615" cy="400174"/>
              <a:chOff x="0" y="0"/>
              <a:chExt cx="406393" cy="459645"/>
            </a:xfrm>
          </p:grpSpPr>
          <p:sp>
            <p:nvSpPr>
              <p:cNvPr id="11296"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7"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8" name="Oval 150"/>
              <p:cNvSpPr>
                <a:spLocks noChangeArrowheads="1"/>
              </p:cNvSpPr>
              <p:nvPr/>
            </p:nvSpPr>
            <p:spPr bwMode="auto">
              <a:xfrm>
                <a:off x="97160" y="326983"/>
                <a:ext cx="37370" cy="37370"/>
              </a:xfrm>
              <a:prstGeom prst="ellipse">
                <a:avLst/>
              </a:prstGeom>
              <a:solidFill>
                <a:srgbClr val="FCFCFC"/>
              </a:solidFill>
              <a:ln w="9525">
                <a:noFill/>
                <a:bevel/>
                <a:headEnd/>
                <a:tailEnd/>
              </a:ln>
            </p:spPr>
            <p:txBody>
              <a:bodyPr/>
              <a:lstStyle/>
              <a:p>
                <a:endParaRPr lang="zh-CN" altLang="zh-CN"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45" name="组合 44"/>
          <p:cNvGrpSpPr/>
          <p:nvPr/>
        </p:nvGrpSpPr>
        <p:grpSpPr>
          <a:xfrm>
            <a:off x="3580591" y="3807831"/>
            <a:ext cx="1779037" cy="1536700"/>
            <a:chOff x="2684860" y="3063233"/>
            <a:chExt cx="1334690" cy="1152881"/>
          </a:xfrm>
        </p:grpSpPr>
        <p:sp>
          <p:nvSpPr>
            <p:cNvPr id="11270" name="任意多边形 27"/>
            <p:cNvSpPr>
              <a:spLocks noChangeArrowheads="1"/>
            </p:cNvSpPr>
            <p:nvPr/>
          </p:nvSpPr>
          <p:spPr bwMode="auto">
            <a:xfrm>
              <a:off x="2684860" y="3063233"/>
              <a:ext cx="1334690" cy="1152881"/>
            </a:xfrm>
            <a:custGeom>
              <a:avLst/>
              <a:gdLst>
                <a:gd name="T0" fmla="*/ 903653 w 1116054"/>
                <a:gd name="T1" fmla="*/ 0 h 963129"/>
                <a:gd name="T2" fmla="*/ 0 w 1116054"/>
                <a:gd name="T3" fmla="*/ 898669 h 963129"/>
                <a:gd name="T4" fmla="*/ 498949 w 1116054"/>
                <a:gd name="T5" fmla="*/ 1375740 h 963129"/>
                <a:gd name="T6" fmla="*/ 1308357 w 1116054"/>
                <a:gd name="T7" fmla="*/ 1353551 h 963129"/>
                <a:gd name="T8" fmla="*/ 1779587 w 1116054"/>
                <a:gd name="T9" fmla="*/ 882027 h 963129"/>
                <a:gd name="T10" fmla="*/ 903653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2"/>
            </a:solidFill>
            <a:ln w="12700" cap="flat" cmpd="sng">
              <a:noFill/>
              <a:bevel/>
              <a:headEnd/>
              <a:tailEnd/>
            </a:ln>
          </p:spPr>
          <p:txBody>
            <a:bodyPr lIns="91412" tIns="45705" rIns="91412" bIns="45705" anchor="ct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6" name="组合 47"/>
            <p:cNvGrpSpPr>
              <a:grpSpLocks/>
            </p:cNvGrpSpPr>
            <p:nvPr/>
          </p:nvGrpSpPr>
          <p:grpSpPr bwMode="auto">
            <a:xfrm>
              <a:off x="3205163" y="3531294"/>
              <a:ext cx="330994" cy="370398"/>
              <a:chOff x="0" y="0"/>
              <a:chExt cx="402656" cy="450303"/>
            </a:xfrm>
          </p:grpSpPr>
          <p:sp>
            <p:nvSpPr>
              <p:cNvPr id="11291"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2"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3"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4"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5"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46" name="组合 45"/>
          <p:cNvGrpSpPr/>
          <p:nvPr/>
        </p:nvGrpSpPr>
        <p:grpSpPr>
          <a:xfrm>
            <a:off x="5626247" y="3807831"/>
            <a:ext cx="1779039" cy="1536700"/>
            <a:chOff x="4219575" y="3063233"/>
            <a:chExt cx="1334691" cy="1152881"/>
          </a:xfrm>
        </p:grpSpPr>
        <p:sp>
          <p:nvSpPr>
            <p:cNvPr id="11272" name="任意多边形 29"/>
            <p:cNvSpPr>
              <a:spLocks noChangeArrowheads="1"/>
            </p:cNvSpPr>
            <p:nvPr/>
          </p:nvSpPr>
          <p:spPr bwMode="auto">
            <a:xfrm>
              <a:off x="4219575" y="3063233"/>
              <a:ext cx="1334691" cy="1152881"/>
            </a:xfrm>
            <a:custGeom>
              <a:avLst/>
              <a:gdLst>
                <a:gd name="T0" fmla="*/ 903654 w 1116054"/>
                <a:gd name="T1" fmla="*/ 0 h 963129"/>
                <a:gd name="T2" fmla="*/ 0 w 1116054"/>
                <a:gd name="T3" fmla="*/ 898669 h 963129"/>
                <a:gd name="T4" fmla="*/ 498949 w 1116054"/>
                <a:gd name="T5" fmla="*/ 1375740 h 963129"/>
                <a:gd name="T6" fmla="*/ 1308358 w 1116054"/>
                <a:gd name="T7" fmla="*/ 1353551 h 963129"/>
                <a:gd name="T8" fmla="*/ 1779588 w 1116054"/>
                <a:gd name="T9" fmla="*/ 882027 h 963129"/>
                <a:gd name="T10" fmla="*/ 903654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4"/>
            </a:solidFill>
            <a:ln w="12700" cap="flat" cmpd="sng">
              <a:noFill/>
              <a:bevel/>
              <a:headEnd/>
              <a:tailEnd/>
            </a:ln>
          </p:spPr>
          <p:txBody>
            <a:bodyPr lIns="91412" tIns="45705" rIns="91412" bIns="45705" anchor="ct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7" name="组合 53"/>
            <p:cNvGrpSpPr>
              <a:grpSpLocks/>
            </p:cNvGrpSpPr>
            <p:nvPr/>
          </p:nvGrpSpPr>
          <p:grpSpPr bwMode="auto">
            <a:xfrm>
              <a:off x="4750594" y="3556304"/>
              <a:ext cx="286941" cy="283456"/>
              <a:chOff x="0" y="0"/>
              <a:chExt cx="453105" cy="448433"/>
            </a:xfrm>
          </p:grpSpPr>
          <p:sp>
            <p:nvSpPr>
              <p:cNvPr id="11289"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0"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44" name="组合 43"/>
          <p:cNvGrpSpPr/>
          <p:nvPr/>
        </p:nvGrpSpPr>
        <p:grpSpPr>
          <a:xfrm>
            <a:off x="2791848" y="3020431"/>
            <a:ext cx="1548921" cy="1541463"/>
            <a:chOff x="2093119" y="2472501"/>
            <a:chExt cx="1162050" cy="1156454"/>
          </a:xfrm>
        </p:grpSpPr>
        <p:sp>
          <p:nvSpPr>
            <p:cNvPr id="11269" name="任意多边形 25"/>
            <p:cNvSpPr>
              <a:spLocks noChangeArrowheads="1"/>
            </p:cNvSpPr>
            <p:nvPr/>
          </p:nvSpPr>
          <p:spPr bwMode="auto">
            <a:xfrm>
              <a:off x="2093119" y="2472501"/>
              <a:ext cx="1162050" cy="1156454"/>
            </a:xfrm>
            <a:custGeom>
              <a:avLst/>
              <a:gdLst>
                <a:gd name="T0" fmla="*/ 656785 w 971638"/>
                <a:gd name="T1" fmla="*/ 1541463 h 965868"/>
                <a:gd name="T2" fmla="*/ 191073 w 971638"/>
                <a:gd name="T3" fmla="*/ 1075368 h 965868"/>
                <a:gd name="T4" fmla="*/ 1083689 w 971638"/>
                <a:gd name="T5" fmla="*/ 182020 h 965868"/>
                <a:gd name="T6" fmla="*/ 1549400 w 971638"/>
                <a:gd name="T7" fmla="*/ 648113 h 965868"/>
                <a:gd name="T8" fmla="*/ 656785 w 971638"/>
                <a:gd name="T9" fmla="*/ 1541463 h 965868"/>
                <a:gd name="T10" fmla="*/ 0 60000 65536"/>
                <a:gd name="T11" fmla="*/ 0 60000 65536"/>
                <a:gd name="T12" fmla="*/ 0 60000 65536"/>
                <a:gd name="T13" fmla="*/ 0 60000 65536"/>
                <a:gd name="T14" fmla="*/ 0 60000 65536"/>
                <a:gd name="T15" fmla="*/ 0 w 971638"/>
                <a:gd name="T16" fmla="*/ 0 h 965868"/>
                <a:gd name="T17" fmla="*/ 971638 w 971638"/>
                <a:gd name="T18" fmla="*/ 965868 h 965868"/>
              </a:gdLst>
              <a:ahLst/>
              <a:cxnLst>
                <a:cxn ang="T10">
                  <a:pos x="T0" y="T1"/>
                </a:cxn>
                <a:cxn ang="T11">
                  <a:pos x="T2" y="T3"/>
                </a:cxn>
                <a:cxn ang="T12">
                  <a:pos x="T4" y="T5"/>
                </a:cxn>
                <a:cxn ang="T13">
                  <a:pos x="T6" y="T7"/>
                </a:cxn>
                <a:cxn ang="T14">
                  <a:pos x="T8" y="T9"/>
                </a:cxn>
              </a:cxnLst>
              <a:rect l="T15" t="T16" r="T17" b="T18"/>
              <a:pathLst>
                <a:path w="971638" h="965868">
                  <a:moveTo>
                    <a:pt x="411874" y="965868"/>
                  </a:moveTo>
                  <a:lnTo>
                    <a:pt x="119823" y="673817"/>
                  </a:lnTo>
                  <a:cubicBezTo>
                    <a:pt x="-253355" y="247329"/>
                    <a:pt x="333067" y="-220881"/>
                    <a:pt x="679588" y="114052"/>
                  </a:cubicBezTo>
                  <a:lnTo>
                    <a:pt x="971638" y="406102"/>
                  </a:lnTo>
                  <a:lnTo>
                    <a:pt x="411874" y="965868"/>
                  </a:lnTo>
                  <a:close/>
                </a:path>
              </a:pathLst>
            </a:custGeom>
            <a:solidFill>
              <a:schemeClr val="accent1"/>
            </a:solidFill>
            <a:ln w="12700" cap="flat" cmpd="sng">
              <a:noFill/>
              <a:bevel/>
              <a:headEnd/>
              <a:tailEnd/>
            </a:ln>
          </p:spPr>
          <p:txBody>
            <a:bodyPr lIns="91412" tIns="45705" rIns="91412" bIns="45705" anchor="ct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8" name="组合 56"/>
            <p:cNvGrpSpPr>
              <a:grpSpLocks/>
            </p:cNvGrpSpPr>
            <p:nvPr/>
          </p:nvGrpSpPr>
          <p:grpSpPr bwMode="auto">
            <a:xfrm>
              <a:off x="2420541" y="2783350"/>
              <a:ext cx="340519" cy="366826"/>
              <a:chOff x="0" y="0"/>
              <a:chExt cx="466184" cy="501686"/>
            </a:xfrm>
          </p:grpSpPr>
          <p:sp>
            <p:nvSpPr>
              <p:cNvPr id="11284"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5" name="Rectangle 155"/>
              <p:cNvSpPr>
                <a:spLocks noChangeArrowheads="1"/>
              </p:cNvSpPr>
              <p:nvPr/>
            </p:nvSpPr>
            <p:spPr bwMode="auto">
              <a:xfrm>
                <a:off x="160689" y="419472"/>
                <a:ext cx="9342" cy="32698"/>
              </a:xfrm>
              <a:prstGeom prst="rect">
                <a:avLst/>
              </a:prstGeom>
              <a:solidFill>
                <a:srgbClr val="FCFCFC"/>
              </a:solidFill>
              <a:ln w="9525">
                <a:noFill/>
                <a:bevel/>
                <a:headEnd/>
                <a:tailEnd/>
              </a:ln>
            </p:spPr>
            <p:txBody>
              <a:bodyPr/>
              <a:lstStyle/>
              <a:p>
                <a:endParaRPr lang="zh-CN" altLang="zh-CN"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6"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7"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8"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sp>
        <p:nvSpPr>
          <p:cNvPr id="11280" name="文本框 62"/>
          <p:cNvSpPr>
            <a:spLocks noChangeArrowheads="1"/>
          </p:cNvSpPr>
          <p:nvPr/>
        </p:nvSpPr>
        <p:spPr bwMode="auto">
          <a:xfrm>
            <a:off x="4309031" y="1893304"/>
            <a:ext cx="2420182" cy="892522"/>
          </a:xfrm>
          <a:prstGeom prst="rect">
            <a:avLst/>
          </a:prstGeom>
          <a:noFill/>
          <a:ln w="9525">
            <a:noFill/>
            <a:miter lim="800000"/>
            <a:headEnd/>
            <a:tailEnd/>
          </a:ln>
        </p:spPr>
        <p:txBody>
          <a:bodyPr wrap="square" lIns="91412" tIns="45705" rIns="91412" bIns="45705">
            <a:spAutoFit/>
          </a:bodyPr>
          <a:lstStyle/>
          <a:p>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首先，继承和发扬了唯物辩证法和历史唯物主义</a:t>
            </a:r>
            <a:endParaRPr lang="zh-CN" altLang="en-US" sz="1200" dirty="0">
              <a:solidFill>
                <a:srgbClr val="DC2726"/>
              </a:solidFill>
              <a:latin typeface="Source Han Serif SC" panose="02020400000000000000" pitchFamily="18" charset="-122"/>
              <a:ea typeface="Source Han Serif SC" panose="02020400000000000000" pitchFamily="18" charset="-122"/>
              <a:cs typeface="Calibri" pitchFamily="34" charset="0"/>
              <a:sym typeface="Source Han Serif SC" panose="02020400000000000000" pitchFamily="18" charset="-122"/>
            </a:endParaRPr>
          </a:p>
          <a:p>
            <a:endPar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1" name="文本框 63"/>
          <p:cNvSpPr>
            <a:spLocks noChangeArrowheads="1"/>
          </p:cNvSpPr>
          <p:nvPr/>
        </p:nvSpPr>
        <p:spPr bwMode="auto">
          <a:xfrm>
            <a:off x="2234807" y="5471589"/>
            <a:ext cx="3262375" cy="707856"/>
          </a:xfrm>
          <a:prstGeom prst="rect">
            <a:avLst/>
          </a:prstGeom>
          <a:noFill/>
          <a:ln w="9525">
            <a:noFill/>
            <a:miter lim="800000"/>
            <a:headEnd/>
            <a:tailEnd/>
          </a:ln>
        </p:spPr>
        <p:txBody>
          <a:bodyPr wrap="none" lIns="91412" tIns="45705" rIns="91412" bIns="45705">
            <a:spAutoFit/>
          </a:bodyPr>
          <a:lstStyle/>
          <a:p>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其次，抵制和驳斥了历史虚无主义的错误思想</a:t>
            </a:r>
            <a:endParaRPr lang="zh-CN" altLang="en-US" sz="1200" dirty="0">
              <a:solidFill>
                <a:srgbClr val="DC2726"/>
              </a:solidFill>
              <a:latin typeface="Source Han Serif SC" panose="02020400000000000000" pitchFamily="18" charset="-122"/>
              <a:ea typeface="Source Han Serif SC" panose="02020400000000000000" pitchFamily="18" charset="-122"/>
              <a:cs typeface="Calibri" pitchFamily="34" charset="0"/>
              <a:sym typeface="Source Han Serif SC" panose="02020400000000000000" pitchFamily="18" charset="-122"/>
            </a:endParaRPr>
          </a:p>
          <a:p>
            <a:endPar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2" name="文本框 64"/>
          <p:cNvSpPr>
            <a:spLocks noChangeArrowheads="1"/>
          </p:cNvSpPr>
          <p:nvPr/>
        </p:nvSpPr>
        <p:spPr bwMode="auto">
          <a:xfrm>
            <a:off x="6613369" y="5444603"/>
            <a:ext cx="2954598" cy="707856"/>
          </a:xfrm>
          <a:prstGeom prst="rect">
            <a:avLst/>
          </a:prstGeom>
          <a:noFill/>
          <a:ln w="9525">
            <a:noFill/>
            <a:miter lim="800000"/>
            <a:headEnd/>
            <a:tailEnd/>
          </a:ln>
        </p:spPr>
        <p:txBody>
          <a:bodyPr wrap="none" lIns="91412" tIns="45705" rIns="91412" bIns="45705">
            <a:spAutoFit/>
          </a:bodyPr>
          <a:lstStyle/>
          <a:p>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最后，对开展党史学习教育具有重大意义</a:t>
            </a:r>
            <a:endParaRPr lang="zh-CN" altLang="en-US" sz="1200" dirty="0">
              <a:solidFill>
                <a:srgbClr val="DC2726"/>
              </a:solidFill>
              <a:latin typeface="Source Han Serif SC" panose="02020400000000000000" pitchFamily="18" charset="-122"/>
              <a:ea typeface="Source Han Serif SC" panose="02020400000000000000" pitchFamily="18" charset="-122"/>
              <a:cs typeface="Calibri" pitchFamily="34" charset="0"/>
              <a:sym typeface="Source Han Serif SC" panose="02020400000000000000" pitchFamily="18" charset="-122"/>
            </a:endParaRPr>
          </a:p>
          <a:p>
            <a:endPar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3" name="文本框 65"/>
          <p:cNvSpPr>
            <a:spLocks noChangeArrowheads="1"/>
          </p:cNvSpPr>
          <p:nvPr/>
        </p:nvSpPr>
        <p:spPr bwMode="auto">
          <a:xfrm>
            <a:off x="844586" y="1893304"/>
            <a:ext cx="2852006" cy="769411"/>
          </a:xfrm>
          <a:prstGeom prst="rect">
            <a:avLst/>
          </a:prstGeom>
          <a:noFill/>
          <a:ln w="9525">
            <a:noFill/>
            <a:miter lim="800000"/>
            <a:headEnd/>
            <a:tailEnd/>
          </a:ln>
        </p:spPr>
        <p:txBody>
          <a:bodyPr wrap="none" lIns="91412" tIns="45705" rIns="91412" bIns="45705">
            <a:spAutoFit/>
          </a:bodyPr>
          <a:lstStyle/>
          <a:p>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科学评价历史人物的现实意义</a:t>
            </a:r>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endParaRPr lang="zh-CN" altLang="en-US" sz="1200" dirty="0">
              <a:solidFill>
                <a:srgbClr val="DC2726"/>
              </a:solidFill>
              <a:latin typeface="Source Han Serif SC" panose="02020400000000000000" pitchFamily="18" charset="-122"/>
              <a:ea typeface="Source Han Serif SC" panose="02020400000000000000" pitchFamily="18" charset="-122"/>
              <a:cs typeface="Calibri" pitchFamily="34" charset="0"/>
              <a:sym typeface="Source Han Serif SC" panose="02020400000000000000" pitchFamily="18" charset="-122"/>
            </a:endParaRPr>
          </a:p>
          <a:p>
            <a:endPar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0" name="矩形 39">
            <a:extLst>
              <a:ext uri="{FF2B5EF4-FFF2-40B4-BE49-F238E27FC236}">
                <a16:creationId xmlns:a16="http://schemas.microsoft.com/office/drawing/2014/main" id="{1814AC72-0BFC-4860-9C4C-0A9DFFFAD8A3}"/>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现实意义</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2864746172"/>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par>
                                <p:cTn id="11" presetID="22" presetClass="entr" presetSubtype="8"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8"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11273"/>
                                        </p:tgtEl>
                                        <p:attrNameLst>
                                          <p:attrName>style.visibility</p:attrName>
                                        </p:attrNameLst>
                                      </p:cBhvr>
                                      <p:to>
                                        <p:strVal val="visible"/>
                                      </p:to>
                                    </p:set>
                                    <p:animEffect transition="in" filter="wipe(left)">
                                      <p:cBhvr>
                                        <p:cTn id="19" dur="500"/>
                                        <p:tgtEl>
                                          <p:spTgt spid="11273"/>
                                        </p:tgtEl>
                                      </p:cBhvr>
                                    </p:animEffect>
                                  </p:childTnLst>
                                </p:cTn>
                              </p:par>
                              <p:par>
                                <p:cTn id="20" presetID="12" presetClass="entr" presetSubtype="8" fill="hold" nodeType="withEffect">
                                  <p:stCondLst>
                                    <p:cond delay="800"/>
                                  </p:stCondLst>
                                  <p:childTnLst>
                                    <p:set>
                                      <p:cBhvr>
                                        <p:cTn id="21" dur="1" fill="hold">
                                          <p:stCondLst>
                                            <p:cond delay="0"/>
                                          </p:stCondLst>
                                        </p:cTn>
                                        <p:tgtEl>
                                          <p:spTgt spid="4"/>
                                        </p:tgtEl>
                                        <p:attrNameLst>
                                          <p:attrName>style.visibility</p:attrName>
                                        </p:attrNameLst>
                                      </p:cBhvr>
                                      <p:to>
                                        <p:strVal val="visible"/>
                                      </p:to>
                                    </p:set>
                                    <p:animEffect transition="in" filter="slide(fromLeft)">
                                      <p:cBhvr>
                                        <p:cTn id="22" dur="500"/>
                                        <p:tgtEl>
                                          <p:spTgt spid="4"/>
                                        </p:tgtEl>
                                      </p:cBhvr>
                                    </p:animEffect>
                                  </p:childTnLst>
                                </p:cTn>
                              </p:par>
                              <p:par>
                                <p:cTn id="23" presetID="23" presetClass="entr" presetSubtype="16" fill="hold" grpId="0" nodeType="withEffect">
                                  <p:stCondLst>
                                    <p:cond delay="800"/>
                                  </p:stCondLst>
                                  <p:childTnLst>
                                    <p:set>
                                      <p:cBhvr>
                                        <p:cTn id="24" dur="1" fill="hold">
                                          <p:stCondLst>
                                            <p:cond delay="0"/>
                                          </p:stCondLst>
                                        </p:cTn>
                                        <p:tgtEl>
                                          <p:spTgt spid="11274"/>
                                        </p:tgtEl>
                                        <p:attrNameLst>
                                          <p:attrName>style.visibility</p:attrName>
                                        </p:attrNameLst>
                                      </p:cBhvr>
                                      <p:to>
                                        <p:strVal val="visible"/>
                                      </p:to>
                                    </p:set>
                                    <p:anim calcmode="lin" valueType="num">
                                      <p:cBhvr>
                                        <p:cTn id="25" dur="500" fill="hold"/>
                                        <p:tgtEl>
                                          <p:spTgt spid="11274"/>
                                        </p:tgtEl>
                                        <p:attrNameLst>
                                          <p:attrName>ppt_w</p:attrName>
                                        </p:attrNameLst>
                                      </p:cBhvr>
                                      <p:tavLst>
                                        <p:tav tm="0">
                                          <p:val>
                                            <p:fltVal val="0"/>
                                          </p:val>
                                        </p:tav>
                                        <p:tav tm="100000">
                                          <p:val>
                                            <p:strVal val="#ppt_w"/>
                                          </p:val>
                                        </p:tav>
                                      </p:tavLst>
                                    </p:anim>
                                    <p:anim calcmode="lin" valueType="num">
                                      <p:cBhvr>
                                        <p:cTn id="26" dur="500" fill="hold"/>
                                        <p:tgtEl>
                                          <p:spTgt spid="11274"/>
                                        </p:tgtEl>
                                        <p:attrNameLst>
                                          <p:attrName>ppt_h</p:attrName>
                                        </p:attrNameLst>
                                      </p:cBhvr>
                                      <p:tavLst>
                                        <p:tav tm="0">
                                          <p:val>
                                            <p:fltVal val="0"/>
                                          </p:val>
                                        </p:tav>
                                        <p:tav tm="100000">
                                          <p:val>
                                            <p:strVal val="#ppt_h"/>
                                          </p:val>
                                        </p:tav>
                                      </p:tavLst>
                                    </p:anim>
                                  </p:childTnLst>
                                </p:cTn>
                              </p:par>
                            </p:childTnLst>
                          </p:cTn>
                        </p:par>
                        <p:par>
                          <p:cTn id="27" fill="hold">
                            <p:stCondLst>
                              <p:cond delay="1300"/>
                            </p:stCondLst>
                            <p:childTnLst>
                              <p:par>
                                <p:cTn id="28" presetID="12" presetClass="entr" presetSubtype="4" fill="hold" grpId="0" nodeType="afterEffect">
                                  <p:stCondLst>
                                    <p:cond delay="0"/>
                                  </p:stCondLst>
                                  <p:childTnLst>
                                    <p:set>
                                      <p:cBhvr>
                                        <p:cTn id="29" dur="1" fill="hold">
                                          <p:stCondLst>
                                            <p:cond delay="0"/>
                                          </p:stCondLst>
                                        </p:cTn>
                                        <p:tgtEl>
                                          <p:spTgt spid="11283"/>
                                        </p:tgtEl>
                                        <p:attrNameLst>
                                          <p:attrName>style.visibility</p:attrName>
                                        </p:attrNameLst>
                                      </p:cBhvr>
                                      <p:to>
                                        <p:strVal val="visible"/>
                                      </p:to>
                                    </p:set>
                                    <p:animEffect transition="in" filter="slide(fromBottom)">
                                      <p:cBhvr>
                                        <p:cTn id="30" dur="500"/>
                                        <p:tgtEl>
                                          <p:spTgt spid="11283"/>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1280"/>
                                        </p:tgtEl>
                                        <p:attrNameLst>
                                          <p:attrName>style.visibility</p:attrName>
                                        </p:attrNameLst>
                                      </p:cBhvr>
                                      <p:to>
                                        <p:strVal val="visible"/>
                                      </p:to>
                                    </p:set>
                                    <p:animEffect transition="in" filter="slide(fromBottom)">
                                      <p:cBhvr>
                                        <p:cTn id="33" dur="500"/>
                                        <p:tgtEl>
                                          <p:spTgt spid="11280"/>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11281"/>
                                        </p:tgtEl>
                                        <p:attrNameLst>
                                          <p:attrName>style.visibility</p:attrName>
                                        </p:attrNameLst>
                                      </p:cBhvr>
                                      <p:to>
                                        <p:strVal val="visible"/>
                                      </p:to>
                                    </p:set>
                                    <p:animEffect transition="in" filter="slide(fromBottom)">
                                      <p:cBhvr>
                                        <p:cTn id="36" dur="500"/>
                                        <p:tgtEl>
                                          <p:spTgt spid="11281"/>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1282"/>
                                        </p:tgtEl>
                                        <p:attrNameLst>
                                          <p:attrName>style.visibility</p:attrName>
                                        </p:attrNameLst>
                                      </p:cBhvr>
                                      <p:to>
                                        <p:strVal val="visible"/>
                                      </p:to>
                                    </p:set>
                                    <p:animEffect transition="in" filter="slide(fromBottom)">
                                      <p:cBhvr>
                                        <p:cTn id="39"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11274" grpId="0"/>
      <p:bldP spid="11280" grpId="0"/>
      <p:bldP spid="11281" grpId="0"/>
      <p:bldP spid="11282" grpId="0"/>
      <p:bldP spid="1128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E8F961-2B8E-43B7-8A3E-867CEDC67A53}"/>
              </a:ext>
            </a:extLst>
          </p:cNvPr>
          <p:cNvPicPr>
            <a:picLocks noChangeAspect="1"/>
          </p:cNvPicPr>
          <p:nvPr/>
        </p:nvPicPr>
        <p:blipFill>
          <a:blip r:embed="rId3"/>
          <a:stretch>
            <a:fillRect/>
          </a:stretch>
        </p:blipFill>
        <p:spPr>
          <a:xfrm>
            <a:off x="0" y="0"/>
            <a:ext cx="12230101" cy="6858000"/>
          </a:xfrm>
          <a:prstGeom prst="rect">
            <a:avLst/>
          </a:prstGeom>
        </p:spPr>
      </p:pic>
      <p:sp>
        <p:nvSpPr>
          <p:cNvPr id="29" name="文本框 28"/>
          <p:cNvSpPr txBox="1"/>
          <p:nvPr/>
        </p:nvSpPr>
        <p:spPr>
          <a:xfrm>
            <a:off x="92675" y="2321004"/>
            <a:ext cx="11904075" cy="1107996"/>
          </a:xfrm>
          <a:prstGeom prst="rect">
            <a:avLst/>
          </a:prstGeom>
          <a:noFill/>
        </p:spPr>
        <p:txBody>
          <a:bodyPr wrap="square" rtlCol="0">
            <a:spAutoFit/>
          </a:bodyPr>
          <a:lstStyle/>
          <a:p>
            <a:pPr algn="ctr"/>
            <a:r>
              <a:rPr lang="zh-CN" altLang="en-US" sz="6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谢谢大家的观看</a:t>
            </a:r>
          </a:p>
        </p:txBody>
      </p:sp>
      <p:sp>
        <p:nvSpPr>
          <p:cNvPr id="40" name="椭圆 39"/>
          <p:cNvSpPr/>
          <p:nvPr/>
        </p:nvSpPr>
        <p:spPr>
          <a:xfrm>
            <a:off x="12476928" y="4308541"/>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1D585"/>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719081946"/>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8C3AFC-1F18-452A-BE44-0FE870C04703}"/>
              </a:ext>
            </a:extLst>
          </p:cNvPr>
          <p:cNvPicPr>
            <a:picLocks noChangeAspect="1"/>
          </p:cNvPicPr>
          <p:nvPr/>
        </p:nvPicPr>
        <p:blipFill>
          <a:blip r:embed="rId3"/>
          <a:stretch>
            <a:fillRect/>
          </a:stretch>
        </p:blipFill>
        <p:spPr>
          <a:xfrm>
            <a:off x="-1" y="-212104"/>
            <a:ext cx="12567885" cy="7070104"/>
          </a:xfrm>
          <a:prstGeom prst="rect">
            <a:avLst/>
          </a:prstGeom>
        </p:spPr>
      </p:pic>
      <p:sp>
        <p:nvSpPr>
          <p:cNvPr id="4" name="矩形 3">
            <a:extLst>
              <a:ext uri="{FF2B5EF4-FFF2-40B4-BE49-F238E27FC236}">
                <a16:creationId xmlns:a16="http://schemas.microsoft.com/office/drawing/2014/main" id="{CF8EF4BF-3754-477E-BCE5-BACF740417BF}"/>
              </a:ext>
            </a:extLst>
          </p:cNvPr>
          <p:cNvSpPr/>
          <p:nvPr/>
        </p:nvSpPr>
        <p:spPr>
          <a:xfrm>
            <a:off x="5271817" y="3695852"/>
            <a:ext cx="2954655" cy="923330"/>
          </a:xfrm>
          <a:prstGeom prst="rect">
            <a:avLst/>
          </a:prstGeom>
        </p:spPr>
        <p:txBody>
          <a:bodyPr wrap="none">
            <a:spAutoFit/>
          </a:bodyPr>
          <a:lstStyle/>
          <a:p>
            <a:pPr algn="dist"/>
            <a:r>
              <a:rPr lang="zh-CN" altLang="en-US" sz="5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人物简介</a:t>
            </a:r>
          </a:p>
        </p:txBody>
      </p:sp>
      <p:sp>
        <p:nvSpPr>
          <p:cNvPr id="6" name="矩形 5">
            <a:extLst>
              <a:ext uri="{FF2B5EF4-FFF2-40B4-BE49-F238E27FC236}">
                <a16:creationId xmlns:a16="http://schemas.microsoft.com/office/drawing/2014/main" id="{99F0CAED-7708-42B2-B4B9-9013977F3F4B}"/>
              </a:ext>
            </a:extLst>
          </p:cNvPr>
          <p:cNvSpPr/>
          <p:nvPr/>
        </p:nvSpPr>
        <p:spPr>
          <a:xfrm>
            <a:off x="4465827" y="1859340"/>
            <a:ext cx="4566635" cy="1569660"/>
          </a:xfrm>
          <a:prstGeom prst="rect">
            <a:avLst/>
          </a:prstGeom>
        </p:spPr>
        <p:txBody>
          <a:bodyPr wrap="none">
            <a:spAutoFit/>
          </a:bodyPr>
          <a:lstStyle/>
          <a:p>
            <a:pPr algn="dist"/>
            <a:r>
              <a:rPr lang="en-US" altLang="zh-CN"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01</a:t>
            </a:r>
            <a:endParaRPr lang="zh-CN" altLang="en-US"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076065892"/>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87306" y="594335"/>
            <a:ext cx="5678314" cy="5914632"/>
          </a:xfrm>
          <a:prstGeom prst="rect">
            <a:avLst/>
          </a:prstGeom>
          <a:noFill/>
        </p:spPr>
        <p:txBody>
          <a:bodyPr wrap="square" rtlCol="0">
            <a:spAutoFit/>
          </a:bodyPr>
          <a:lstStyle/>
          <a:p>
            <a:pPr>
              <a:lnSpc>
                <a:spcPct val="150000"/>
              </a:lnSpc>
            </a:pPr>
            <a:r>
              <a:rPr lang="zh-CN" altLang="en-US" sz="3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张居正</a:t>
            </a:r>
            <a:endParaRPr lang="en-US" altLang="zh-CN" sz="3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nSpc>
                <a:spcPct val="150000"/>
              </a:lnSpc>
            </a:pPr>
            <a:r>
              <a:rPr lang="zh-CN" altLang="en-US" sz="3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幼名白圭，字叔大，号太岳，谥文忠，湖广江陵人，明代著名政治家、改革家。在他担任内阁首辅的十年间，法度修明，海内肃清，四方宾服，明朝呈现出一派中兴的气象，史称“万历新政”</a:t>
            </a:r>
          </a:p>
        </p:txBody>
      </p:sp>
      <p:graphicFrame>
        <p:nvGraphicFramePr>
          <p:cNvPr id="21" name="Chart 20"/>
          <p:cNvGraphicFramePr/>
          <p:nvPr>
            <p:extLst>
              <p:ext uri="{D42A27DB-BD31-4B8C-83A1-F6EECF244321}">
                <p14:modId xmlns:p14="http://schemas.microsoft.com/office/powerpoint/2010/main" val="1412106366"/>
              </p:ext>
            </p:extLst>
          </p:nvPr>
        </p:nvGraphicFramePr>
        <p:xfrm>
          <a:off x="1642011" y="2375433"/>
          <a:ext cx="3657399" cy="3657399"/>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图片 2">
            <a:extLst>
              <a:ext uri="{FF2B5EF4-FFF2-40B4-BE49-F238E27FC236}">
                <a16:creationId xmlns:a16="http://schemas.microsoft.com/office/drawing/2014/main" id="{636830F9-7BC7-6CCB-3C0F-5425CBB51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766" y="1449998"/>
            <a:ext cx="4860592" cy="3706201"/>
          </a:xfrm>
          <a:prstGeom prst="rect">
            <a:avLst/>
          </a:prstGeom>
        </p:spPr>
      </p:pic>
    </p:spTree>
    <p:extLst>
      <p:ext uri="{BB962C8B-B14F-4D97-AF65-F5344CB8AC3E}">
        <p14:creationId xmlns:p14="http://schemas.microsoft.com/office/powerpoint/2010/main" val="924493140"/>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21"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DFDF9CA-E5F9-751A-15D5-B212D1771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970" y="1330929"/>
            <a:ext cx="6293173" cy="3232316"/>
          </a:xfrm>
          <a:prstGeom prst="rect">
            <a:avLst/>
          </a:prstGeom>
        </p:spPr>
      </p:pic>
      <p:sp>
        <p:nvSpPr>
          <p:cNvPr id="8" name="TextBox 4">
            <a:extLst>
              <a:ext uri="{FF2B5EF4-FFF2-40B4-BE49-F238E27FC236}">
                <a16:creationId xmlns:a16="http://schemas.microsoft.com/office/drawing/2014/main" id="{5AF2F0B1-AE7F-1FFF-B7CB-FAE96440497D}"/>
              </a:ext>
            </a:extLst>
          </p:cNvPr>
          <p:cNvSpPr txBox="1"/>
          <p:nvPr/>
        </p:nvSpPr>
        <p:spPr>
          <a:xfrm>
            <a:off x="1180070" y="5317975"/>
            <a:ext cx="11646243" cy="418191"/>
          </a:xfrm>
          <a:prstGeom prst="rect">
            <a:avLst/>
          </a:prstGeom>
          <a:noFill/>
        </p:spPr>
        <p:txBody>
          <a:bodyPr wrap="square" rtlCol="0">
            <a:spAutoFit/>
          </a:bodyPr>
          <a:lstStyle/>
          <a:p>
            <a:pPr>
              <a:lnSpc>
                <a:spcPct val="150000"/>
              </a:lnSpc>
            </a:pPr>
            <a:r>
              <a:rPr lang="en-US" altLang="zh-CN" sz="1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hlinkClick r:id="rId4"/>
              </a:rPr>
              <a:t>https://www.bilibili.com/video/BV1kF411K7ZG/?spm_id_from=333.880.my_history.page.click</a:t>
            </a:r>
            <a:endParaRPr lang="en-US" altLang="zh-CN" sz="1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矩形 8">
            <a:extLst>
              <a:ext uri="{FF2B5EF4-FFF2-40B4-BE49-F238E27FC236}">
                <a16:creationId xmlns:a16="http://schemas.microsoft.com/office/drawing/2014/main" id="{16ED1B13-5629-6C29-2519-51D4E806CD91}"/>
              </a:ext>
            </a:extLst>
          </p:cNvPr>
          <p:cNvSpPr/>
          <p:nvPr/>
        </p:nvSpPr>
        <p:spPr>
          <a:xfrm>
            <a:off x="623073" y="491189"/>
            <a:ext cx="800219"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视频</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4029395885"/>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空心弧 1"/>
          <p:cNvSpPr/>
          <p:nvPr/>
        </p:nvSpPr>
        <p:spPr>
          <a:xfrm>
            <a:off x="1601210" y="2493475"/>
            <a:ext cx="2370772" cy="2371196"/>
          </a:xfrm>
          <a:prstGeom prst="blockArc">
            <a:avLst>
              <a:gd name="adj1" fmla="val 10800000"/>
              <a:gd name="adj2" fmla="val 0"/>
              <a:gd name="adj3" fmla="val 6911"/>
            </a:avLst>
          </a:prstGeom>
          <a:solidFill>
            <a:schemeClr val="accent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zh-CN" altLang="en-US" sz="19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 name="空心弧 2"/>
          <p:cNvSpPr/>
          <p:nvPr/>
        </p:nvSpPr>
        <p:spPr>
          <a:xfrm rot="10800000">
            <a:off x="3808535" y="2493475"/>
            <a:ext cx="2370772" cy="2371196"/>
          </a:xfrm>
          <a:prstGeom prst="blockArc">
            <a:avLst>
              <a:gd name="adj1" fmla="val 10800000"/>
              <a:gd name="adj2" fmla="val 0"/>
              <a:gd name="adj3" fmla="val 6911"/>
            </a:avLst>
          </a:prstGeom>
          <a:solidFill>
            <a:schemeClr val="accent2"/>
          </a:solidFill>
          <a:ln w="190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zh-CN" altLang="en-US" sz="19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 name="空心弧 3"/>
          <p:cNvSpPr/>
          <p:nvPr/>
        </p:nvSpPr>
        <p:spPr>
          <a:xfrm>
            <a:off x="6012698" y="2493475"/>
            <a:ext cx="2370772" cy="2371196"/>
          </a:xfrm>
          <a:prstGeom prst="blockArc">
            <a:avLst>
              <a:gd name="adj1" fmla="val 10800000"/>
              <a:gd name="adj2" fmla="val 0"/>
              <a:gd name="adj3" fmla="val 6911"/>
            </a:avLst>
          </a:prstGeom>
          <a:solidFill>
            <a:schemeClr val="accent3"/>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zh-CN" altLang="en-US" sz="19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 name="空心弧 4"/>
          <p:cNvSpPr/>
          <p:nvPr/>
        </p:nvSpPr>
        <p:spPr>
          <a:xfrm rot="10800000">
            <a:off x="8220023" y="2493475"/>
            <a:ext cx="2370772" cy="2371196"/>
          </a:xfrm>
          <a:prstGeom prst="blockArc">
            <a:avLst>
              <a:gd name="adj1" fmla="val 10800000"/>
              <a:gd name="adj2" fmla="val 0"/>
              <a:gd name="adj3" fmla="val 6911"/>
            </a:avLst>
          </a:prstGeom>
          <a:solidFill>
            <a:schemeClr val="accent4"/>
          </a:solidFill>
          <a:ln w="190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zh-CN" altLang="en-US" sz="19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 name="TextBox 5"/>
          <p:cNvSpPr txBox="1"/>
          <p:nvPr/>
        </p:nvSpPr>
        <p:spPr>
          <a:xfrm>
            <a:off x="2191251" y="3033142"/>
            <a:ext cx="1190693" cy="645617"/>
          </a:xfrm>
          <a:prstGeom prst="rect">
            <a:avLst/>
          </a:prstGeom>
          <a:noFill/>
        </p:spPr>
        <p:txBody>
          <a:bodyPr wrap="none" lIns="91368" tIns="45684" rIns="91368" bIns="45684" rtlCol="0">
            <a:spAutoFit/>
          </a:bodyPr>
          <a:lstStyle/>
          <a:p>
            <a:pPr algn="ctr"/>
            <a:r>
              <a:rPr lang="en-US" altLang="zh-CN"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1547</a:t>
            </a:r>
            <a:endParaRPr lang="zh-CN" altLang="en-US"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TextBox 6"/>
          <p:cNvSpPr txBox="1"/>
          <p:nvPr/>
        </p:nvSpPr>
        <p:spPr>
          <a:xfrm>
            <a:off x="4398576" y="3679075"/>
            <a:ext cx="1190693" cy="645617"/>
          </a:xfrm>
          <a:prstGeom prst="rect">
            <a:avLst/>
          </a:prstGeom>
          <a:noFill/>
        </p:spPr>
        <p:txBody>
          <a:bodyPr wrap="none" lIns="91368" tIns="45684" rIns="91368" bIns="45684" rtlCol="0">
            <a:spAutoFit/>
          </a:bodyPr>
          <a:lstStyle/>
          <a:p>
            <a:pPr algn="ctr"/>
            <a:r>
              <a:rPr lang="en-US" altLang="zh-CN"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1567</a:t>
            </a:r>
            <a:endParaRPr lang="zh-CN" altLang="en-US"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TextBox 7"/>
          <p:cNvSpPr txBox="1"/>
          <p:nvPr/>
        </p:nvSpPr>
        <p:spPr>
          <a:xfrm>
            <a:off x="6602741" y="3033142"/>
            <a:ext cx="1190693" cy="645617"/>
          </a:xfrm>
          <a:prstGeom prst="rect">
            <a:avLst/>
          </a:prstGeom>
          <a:noFill/>
        </p:spPr>
        <p:txBody>
          <a:bodyPr wrap="none" lIns="91368" tIns="45684" rIns="91368" bIns="45684" rtlCol="0">
            <a:spAutoFit/>
          </a:bodyPr>
          <a:lstStyle/>
          <a:p>
            <a:pPr algn="ctr"/>
            <a:r>
              <a:rPr lang="en-US" altLang="zh-CN"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1572</a:t>
            </a:r>
            <a:endParaRPr lang="zh-CN" altLang="en-US"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TextBox 8"/>
          <p:cNvSpPr txBox="1"/>
          <p:nvPr/>
        </p:nvSpPr>
        <p:spPr>
          <a:xfrm>
            <a:off x="8810064" y="3679075"/>
            <a:ext cx="1190694" cy="645617"/>
          </a:xfrm>
          <a:prstGeom prst="rect">
            <a:avLst/>
          </a:prstGeom>
          <a:noFill/>
        </p:spPr>
        <p:txBody>
          <a:bodyPr wrap="none" lIns="91368" tIns="45684" rIns="91368" bIns="45684" rtlCol="0">
            <a:spAutoFit/>
          </a:bodyPr>
          <a:lstStyle/>
          <a:p>
            <a:pPr algn="ctr"/>
            <a:r>
              <a:rPr lang="en-US" altLang="zh-CN"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1582</a:t>
            </a:r>
            <a:endParaRPr lang="zh-CN" altLang="en-US"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TextBox 9"/>
          <p:cNvSpPr txBox="1"/>
          <p:nvPr/>
        </p:nvSpPr>
        <p:spPr>
          <a:xfrm>
            <a:off x="1995465" y="3737412"/>
            <a:ext cx="1582263" cy="789054"/>
          </a:xfrm>
          <a:prstGeom prst="rect">
            <a:avLst/>
          </a:prstGeom>
          <a:noFill/>
        </p:spPr>
        <p:txBody>
          <a:bodyPr wrap="square" lIns="91368" tIns="45684" rIns="91368" bIns="45684" rtlCol="0">
            <a:spAutoFit/>
          </a:bodyPr>
          <a:lstStyle/>
          <a:p>
            <a:pPr>
              <a:lnSpc>
                <a:spcPct val="130000"/>
              </a:lnSpc>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成进士，改庶吉士，授翰林编修，徐阶辈皆器重之</a:t>
            </a:r>
          </a:p>
        </p:txBody>
      </p:sp>
      <p:sp>
        <p:nvSpPr>
          <p:cNvPr id="11" name="TextBox 10"/>
          <p:cNvSpPr txBox="1"/>
          <p:nvPr/>
        </p:nvSpPr>
        <p:spPr>
          <a:xfrm>
            <a:off x="4202785" y="2569210"/>
            <a:ext cx="1798208" cy="1029120"/>
          </a:xfrm>
          <a:prstGeom prst="rect">
            <a:avLst/>
          </a:prstGeom>
          <a:noFill/>
        </p:spPr>
        <p:txBody>
          <a:bodyPr wrap="square" lIns="91368" tIns="45684" rIns="91368" bIns="45684" rtlCol="0">
            <a:spAutoFit/>
          </a:bodyPr>
          <a:lstStyle/>
          <a:p>
            <a:pPr algn="just">
              <a:lnSpc>
                <a:spcPct val="130000"/>
              </a:lnSpc>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任吏部左侍郎兼东阁大学士，后迁任内阁次辅，为吏部尚书、建极殿大学士</a:t>
            </a:r>
          </a:p>
        </p:txBody>
      </p:sp>
      <p:sp>
        <p:nvSpPr>
          <p:cNvPr id="12" name="TextBox 11"/>
          <p:cNvSpPr txBox="1"/>
          <p:nvPr/>
        </p:nvSpPr>
        <p:spPr>
          <a:xfrm>
            <a:off x="6406955" y="3737412"/>
            <a:ext cx="1582263" cy="1509251"/>
          </a:xfrm>
          <a:prstGeom prst="rect">
            <a:avLst/>
          </a:prstGeom>
          <a:noFill/>
        </p:spPr>
        <p:txBody>
          <a:bodyPr wrap="square" lIns="91368" tIns="45684" rIns="91368" bIns="45684" rtlCol="0">
            <a:spAutoFit/>
          </a:bodyPr>
          <a:lstStyle/>
          <a:p>
            <a:pPr algn="just">
              <a:lnSpc>
                <a:spcPct val="130000"/>
              </a:lnSpc>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代高拱为内阁首辅，晋中极殿大学士， 一切军政大事均由张居正主持裁决，任内阁首辅十年，实行一系列改革措施</a:t>
            </a:r>
          </a:p>
        </p:txBody>
      </p:sp>
      <p:sp>
        <p:nvSpPr>
          <p:cNvPr id="13" name="TextBox 12"/>
          <p:cNvSpPr txBox="1"/>
          <p:nvPr/>
        </p:nvSpPr>
        <p:spPr>
          <a:xfrm>
            <a:off x="8614276" y="2569210"/>
            <a:ext cx="1798208" cy="789054"/>
          </a:xfrm>
          <a:prstGeom prst="rect">
            <a:avLst/>
          </a:prstGeom>
          <a:noFill/>
        </p:spPr>
        <p:txBody>
          <a:bodyPr wrap="square" lIns="91368" tIns="45684" rIns="91368" bIns="45684" rtlCol="0">
            <a:spAutoFit/>
          </a:bodyPr>
          <a:lstStyle/>
          <a:p>
            <a:pPr algn="just">
              <a:lnSpc>
                <a:spcPct val="130000"/>
              </a:lnSpc>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六月病逝，享年五十八岁，赠上柱国，谥文忠（后均被褫夺）</a:t>
            </a:r>
          </a:p>
        </p:txBody>
      </p:sp>
      <p:sp>
        <p:nvSpPr>
          <p:cNvPr id="16" name="矩形 15">
            <a:extLst>
              <a:ext uri="{FF2B5EF4-FFF2-40B4-BE49-F238E27FC236}">
                <a16:creationId xmlns:a16="http://schemas.microsoft.com/office/drawing/2014/main" id="{3AB414EF-07E3-4D09-88EA-55E88CC9CD59}"/>
              </a:ext>
            </a:extLst>
          </p:cNvPr>
          <p:cNvSpPr/>
          <p:nvPr/>
        </p:nvSpPr>
        <p:spPr>
          <a:xfrm>
            <a:off x="623073" y="491189"/>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人生历程</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330769652"/>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iterate type="lt">
                                    <p:tmPct val="3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45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1950"/>
                            </p:stCondLst>
                            <p:childTnLst>
                              <p:par>
                                <p:cTn id="21" presetID="12" presetClass="entr" presetSubtype="4" fill="hold" grpId="0" nodeType="afterEffect">
                                  <p:stCondLst>
                                    <p:cond delay="0"/>
                                  </p:stCondLst>
                                  <p:iterate type="lt">
                                    <p:tmPct val="30000"/>
                                  </p:iterate>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par>
                          <p:cTn id="28" fill="hold">
                            <p:stCondLst>
                              <p:cond delay="2900"/>
                            </p:stCondLst>
                            <p:childTnLst>
                              <p:par>
                                <p:cTn id="29" presetID="22" presetClass="entr" presetSubtype="8"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par>
                          <p:cTn id="32" fill="hold">
                            <p:stCondLst>
                              <p:cond delay="3400"/>
                            </p:stCondLst>
                            <p:childTnLst>
                              <p:par>
                                <p:cTn id="33" presetID="12" presetClass="entr" presetSubtype="4" fill="hold" grpId="0" nodeType="afterEffect">
                                  <p:stCondLst>
                                    <p:cond delay="0"/>
                                  </p:stCondLst>
                                  <p:iterate type="lt">
                                    <p:tmPct val="30000"/>
                                  </p:iterate>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tgtEl>
                                          <p:spTgt spid="8"/>
                                        </p:tgtEl>
                                        <p:attrNameLst>
                                          <p:attrName>ppt_y</p:attrName>
                                        </p:attrNameLst>
                                      </p:cBhvr>
                                      <p:tavLst>
                                        <p:tav tm="0">
                                          <p:val>
                                            <p:strVal val="#ppt_y+#ppt_h*1.125000"/>
                                          </p:val>
                                        </p:tav>
                                        <p:tav tm="100000">
                                          <p:val>
                                            <p:strVal val="#ppt_y"/>
                                          </p:val>
                                        </p:tav>
                                      </p:tavLst>
                                    </p:anim>
                                    <p:animEffect transition="in" filter="wipe(up)">
                                      <p:cBhvr>
                                        <p:cTn id="36" dur="500"/>
                                        <p:tgtEl>
                                          <p:spTgt spid="8"/>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4850"/>
                            </p:stCondLst>
                            <p:childTnLst>
                              <p:par>
                                <p:cTn id="45" presetID="12" presetClass="entr" presetSubtype="4" fill="hold" grpId="0" nodeType="afterEffect">
                                  <p:stCondLst>
                                    <p:cond delay="0"/>
                                  </p:stCondLst>
                                  <p:iterate type="lt">
                                    <p:tmPct val="30000"/>
                                  </p:iterate>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p:tgtEl>
                                          <p:spTgt spid="9"/>
                                        </p:tgtEl>
                                        <p:attrNameLst>
                                          <p:attrName>ppt_y</p:attrName>
                                        </p:attrNameLst>
                                      </p:cBhvr>
                                      <p:tavLst>
                                        <p:tav tm="0">
                                          <p:val>
                                            <p:strVal val="#ppt_y+#ppt_h*1.125000"/>
                                          </p:val>
                                        </p:tav>
                                        <p:tav tm="100000">
                                          <p:val>
                                            <p:strVal val="#ppt_y"/>
                                          </p:val>
                                        </p:tav>
                                      </p:tavLst>
                                    </p:anim>
                                    <p:animEffect transition="in" filter="wipe(up)">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8C3AFC-1F18-452A-BE44-0FE870C04703}"/>
              </a:ext>
            </a:extLst>
          </p:cNvPr>
          <p:cNvPicPr>
            <a:picLocks noChangeAspect="1"/>
          </p:cNvPicPr>
          <p:nvPr/>
        </p:nvPicPr>
        <p:blipFill>
          <a:blip r:embed="rId3"/>
          <a:stretch>
            <a:fillRect/>
          </a:stretch>
        </p:blipFill>
        <p:spPr>
          <a:xfrm>
            <a:off x="-1" y="-212104"/>
            <a:ext cx="12567885" cy="7070104"/>
          </a:xfrm>
          <a:prstGeom prst="rect">
            <a:avLst/>
          </a:prstGeom>
        </p:spPr>
      </p:pic>
      <p:sp>
        <p:nvSpPr>
          <p:cNvPr id="4" name="矩形 3">
            <a:extLst>
              <a:ext uri="{FF2B5EF4-FFF2-40B4-BE49-F238E27FC236}">
                <a16:creationId xmlns:a16="http://schemas.microsoft.com/office/drawing/2014/main" id="{CF8EF4BF-3754-477E-BCE5-BACF740417BF}"/>
              </a:ext>
            </a:extLst>
          </p:cNvPr>
          <p:cNvSpPr/>
          <p:nvPr/>
        </p:nvSpPr>
        <p:spPr>
          <a:xfrm>
            <a:off x="5271817" y="3695852"/>
            <a:ext cx="2954655" cy="923330"/>
          </a:xfrm>
          <a:prstGeom prst="rect">
            <a:avLst/>
          </a:prstGeom>
        </p:spPr>
        <p:txBody>
          <a:bodyPr wrap="none">
            <a:spAutoFit/>
          </a:bodyPr>
          <a:lstStyle/>
          <a:p>
            <a:pPr algn="dist"/>
            <a:r>
              <a:rPr lang="zh-CN" altLang="en-US" sz="5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主要贡献</a:t>
            </a:r>
          </a:p>
        </p:txBody>
      </p:sp>
      <p:sp>
        <p:nvSpPr>
          <p:cNvPr id="6" name="矩形 5">
            <a:extLst>
              <a:ext uri="{FF2B5EF4-FFF2-40B4-BE49-F238E27FC236}">
                <a16:creationId xmlns:a16="http://schemas.microsoft.com/office/drawing/2014/main" id="{99F0CAED-7708-42B2-B4B9-9013977F3F4B}"/>
              </a:ext>
            </a:extLst>
          </p:cNvPr>
          <p:cNvSpPr/>
          <p:nvPr/>
        </p:nvSpPr>
        <p:spPr>
          <a:xfrm>
            <a:off x="4470379" y="1859340"/>
            <a:ext cx="4557530" cy="1569660"/>
          </a:xfrm>
          <a:prstGeom prst="rect">
            <a:avLst/>
          </a:prstGeom>
        </p:spPr>
        <p:txBody>
          <a:bodyPr wrap="none">
            <a:spAutoFit/>
          </a:bodyPr>
          <a:lstStyle/>
          <a:p>
            <a:pPr algn="dist"/>
            <a:r>
              <a:rPr lang="en-US" altLang="zh-CN"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02</a:t>
            </a:r>
            <a:endParaRPr lang="zh-CN" altLang="en-US"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043182810"/>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28388" y="1563707"/>
            <a:ext cx="9065175" cy="521361"/>
          </a:xfrm>
          <a:prstGeom prst="rect">
            <a:avLst/>
          </a:prstGeom>
          <a:noFill/>
        </p:spPr>
        <p:txBody>
          <a:bodyPr wrap="square" lIns="0" tIns="0" rIns="0" bIns="0" rtlCol="0">
            <a:spAutoFit/>
          </a:bodyPr>
          <a:lstStyle/>
          <a:p>
            <a:pPr algn="just">
              <a:lnSpc>
                <a:spcPct val="150000"/>
              </a:lnSpc>
            </a:pP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嘉靖四十五年（</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1566</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年），明世宗去世，张居正参与了遗诏的撰写。隆庆元年（</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1567</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年），张居正入内阁成为辅臣。隆庆六年（</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1572</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年），明穆宗去世，年仅十岁的明神宗即位。在主少国疑之际，张居正成为内阁首辅和小皇帝的老师，被称为“元辅张先生”。</a:t>
            </a:r>
          </a:p>
        </p:txBody>
      </p:sp>
      <p:sp>
        <p:nvSpPr>
          <p:cNvPr id="12" name="圆角矩形 11"/>
          <p:cNvSpPr/>
          <p:nvPr/>
        </p:nvSpPr>
        <p:spPr>
          <a:xfrm>
            <a:off x="1931827" y="2807499"/>
            <a:ext cx="8634088" cy="621501"/>
          </a:xfrm>
          <a:prstGeom prst="roundRect">
            <a:avLst>
              <a:gd name="adj" fmla="val 50000"/>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endParaRPr lang="zh-CN" altLang="en-US" sz="2397">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Round Same Side Corner Rectangle 10"/>
          <p:cNvSpPr/>
          <p:nvPr/>
        </p:nvSpPr>
        <p:spPr>
          <a:xfrm rot="5400000">
            <a:off x="2325182" y="2414148"/>
            <a:ext cx="621501" cy="1408209"/>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endParaRPr lang="en-US" sz="239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TextBox 13"/>
          <p:cNvSpPr txBox="1"/>
          <p:nvPr/>
        </p:nvSpPr>
        <p:spPr>
          <a:xfrm>
            <a:off x="1931826" y="2925370"/>
            <a:ext cx="1005234" cy="338343"/>
          </a:xfrm>
          <a:prstGeom prst="rect">
            <a:avLst/>
          </a:prstGeom>
          <a:noFill/>
        </p:spPr>
        <p:txBody>
          <a:bodyPr wrap="none" lIns="91356" tIns="45679" rIns="91356" bIns="45679" rtlCol="0">
            <a:spAutoFit/>
          </a:bodyPr>
          <a:lstStyle/>
          <a:p>
            <a:pPr defTabSz="1214812">
              <a:spcBef>
                <a:spcPct val="20000"/>
              </a:spcBef>
            </a:pPr>
            <a:r>
              <a:rPr lang="zh-CN" altLang="en-US"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编辑标题</a:t>
            </a:r>
            <a:endParaRPr lang="en-US" altLang="zh-CN"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TextBox 14"/>
          <p:cNvSpPr txBox="1"/>
          <p:nvPr/>
        </p:nvSpPr>
        <p:spPr>
          <a:xfrm>
            <a:off x="3298888" y="2895781"/>
            <a:ext cx="7267024" cy="461582"/>
          </a:xfrm>
          <a:prstGeom prst="rect">
            <a:avLst/>
          </a:prstGeom>
          <a:noFill/>
        </p:spPr>
        <p:txBody>
          <a:bodyPr wrap="square" lIns="91356" tIns="45679" rIns="91356" bIns="45679" rtlCol="0">
            <a:spAutoFit/>
          </a:bodyPr>
          <a:lstStyle/>
          <a:p>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当时明朝建国已经二百余年，承平日久，积弊已深，政治上纲纪废弛、贪污盛行，经济上入不敷出、国困民穷，许多“良法美意”多已废弛不行。</a:t>
            </a:r>
            <a:endParaRPr lang="en-US" altLang="zh-CN" sz="1200" dirty="0">
              <a:solidFill>
                <a:srgbClr val="DC2726"/>
              </a:solidFill>
              <a:latin typeface="Source Han Serif SC" panose="02020400000000000000" pitchFamily="18" charset="-122"/>
              <a:ea typeface="Source Han Serif SC" panose="02020400000000000000" pitchFamily="18" charset="-122"/>
              <a:cs typeface="Open Sans Light" panose="020B0306030504020204" pitchFamily="34" charset="0"/>
              <a:sym typeface="Source Han Serif SC" panose="02020400000000000000" pitchFamily="18" charset="-122"/>
            </a:endParaRPr>
          </a:p>
        </p:txBody>
      </p:sp>
      <p:sp>
        <p:nvSpPr>
          <p:cNvPr id="16" name="矩形 15"/>
          <p:cNvSpPr/>
          <p:nvPr/>
        </p:nvSpPr>
        <p:spPr>
          <a:xfrm>
            <a:off x="1936380" y="4076527"/>
            <a:ext cx="4087673" cy="1942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endParaRPr lang="zh-CN" altLang="en-US" sz="239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Text Placeholder 11"/>
          <p:cNvSpPr txBox="1">
            <a:spLocks/>
          </p:cNvSpPr>
          <p:nvPr/>
        </p:nvSpPr>
        <p:spPr>
          <a:xfrm>
            <a:off x="2003923" y="4183400"/>
            <a:ext cx="3098287" cy="471200"/>
          </a:xfrm>
          <a:prstGeom prst="rect">
            <a:avLst/>
          </a:prstGeom>
        </p:spPr>
        <p:txBody>
          <a:bodyPr lIns="91356" tIns="45679" rIns="91356" bIns="45679"/>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4812">
              <a:buNone/>
            </a:pPr>
            <a:r>
              <a:rPr lang="zh-CN" altLang="en-US"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单击编辑标题</a:t>
            </a:r>
            <a:endParaRPr lang="en-US" altLang="zh-CN"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TextBox 17"/>
          <p:cNvSpPr txBox="1"/>
          <p:nvPr/>
        </p:nvSpPr>
        <p:spPr>
          <a:xfrm>
            <a:off x="1975836" y="4615082"/>
            <a:ext cx="3904315" cy="890610"/>
          </a:xfrm>
          <a:prstGeom prst="rect">
            <a:avLst/>
          </a:prstGeom>
          <a:noFill/>
        </p:spPr>
        <p:txBody>
          <a:bodyPr wrap="square" lIns="91356" tIns="45679" rIns="91356" bIns="45679" rtlCol="0">
            <a:spAutoFit/>
          </a:bodyPr>
          <a:lstStyle/>
          <a:p>
            <a:pPr>
              <a:lnSpc>
                <a:spcPct val="150000"/>
              </a:lnSpc>
              <a:spcBef>
                <a:spcPct val="20000"/>
              </a:spcBef>
            </a:pPr>
            <a:r>
              <a:rPr lang="zh-CN" altLang="en-US" sz="12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明太祖因“胡惟庸案”废除丞相，借助内阁佐理朝政。内阁大臣类似宰相，却无宰相之名，居嫌疑之地，遇事多所掣肘，且嘉靖以来内阁倾轧不断。</a:t>
            </a:r>
            <a:endParaRPr lang="en-US" altLang="zh-CN" sz="12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矩形 18"/>
          <p:cNvSpPr/>
          <p:nvPr/>
        </p:nvSpPr>
        <p:spPr>
          <a:xfrm>
            <a:off x="6167954" y="4076527"/>
            <a:ext cx="4087673" cy="1942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endParaRPr lang="zh-CN" altLang="en-US" sz="239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Text Placeholder 11"/>
          <p:cNvSpPr txBox="1">
            <a:spLocks/>
          </p:cNvSpPr>
          <p:nvPr/>
        </p:nvSpPr>
        <p:spPr>
          <a:xfrm>
            <a:off x="6235498" y="4183400"/>
            <a:ext cx="3098287" cy="471200"/>
          </a:xfrm>
          <a:prstGeom prst="rect">
            <a:avLst/>
          </a:prstGeom>
        </p:spPr>
        <p:txBody>
          <a:bodyPr lIns="91356" tIns="45679" rIns="91356" bIns="45679"/>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4812">
              <a:buNone/>
            </a:pPr>
            <a:r>
              <a:rPr lang="zh-CN" altLang="en-US"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单击编辑标题</a:t>
            </a:r>
            <a:endParaRPr lang="en-US" altLang="zh-CN"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TextBox 20"/>
          <p:cNvSpPr txBox="1"/>
          <p:nvPr/>
        </p:nvSpPr>
        <p:spPr>
          <a:xfrm>
            <a:off x="6235498" y="4338083"/>
            <a:ext cx="3904315" cy="1444608"/>
          </a:xfrm>
          <a:prstGeom prst="rect">
            <a:avLst/>
          </a:prstGeom>
          <a:noFill/>
        </p:spPr>
        <p:txBody>
          <a:bodyPr wrap="square" lIns="91356" tIns="45679" rIns="91356" bIns="45679" rtlCol="0">
            <a:spAutoFit/>
          </a:bodyPr>
          <a:lstStyle/>
          <a:p>
            <a:pPr>
              <a:lnSpc>
                <a:spcPct val="150000"/>
              </a:lnSpc>
              <a:spcBef>
                <a:spcPct val="20000"/>
              </a:spcBef>
            </a:pPr>
            <a:r>
              <a:rPr lang="zh-CN" altLang="en-US" sz="12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张居正目睹时艰，慨然以天下为己任，以雷厉风行的魄力，开启了改革的进程。张居正改革涵盖吏治、理财、学风、边政、治河、漕运等各个方面，重点是政治上的考成法、整顿驿递和经济上的丈量田亩、推行“一条鞭法”</a:t>
            </a:r>
            <a:endParaRPr lang="en-US" altLang="zh-CN" sz="12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矩形 1">
            <a:extLst>
              <a:ext uri="{FF2B5EF4-FFF2-40B4-BE49-F238E27FC236}">
                <a16:creationId xmlns:a16="http://schemas.microsoft.com/office/drawing/2014/main" id="{0D7D54F2-DF93-8116-3294-3A721BFEFFC9}"/>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历史背景</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831495529"/>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 fill="hold"/>
                                        <p:tgtEl>
                                          <p:spTgt spid="10"/>
                                        </p:tgtEl>
                                        <p:attrNameLst>
                                          <p:attrName>ppt_x</p:attrName>
                                        </p:attrNameLst>
                                      </p:cBhvr>
                                      <p:tavLst>
                                        <p:tav tm="0">
                                          <p:val>
                                            <p:strVal val="1+#ppt_w/2"/>
                                          </p:val>
                                        </p:tav>
                                        <p:tav tm="100000">
                                          <p:val>
                                            <p:strVal val="#ppt_x"/>
                                          </p:val>
                                        </p:tav>
                                      </p:tavLst>
                                    </p:anim>
                                    <p:anim calcmode="lin" valueType="num">
                                      <p:cBhvr additive="base">
                                        <p:cTn id="8" dur="3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1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childTnLst>
                          </p:cTn>
                        </p:par>
                        <p:par>
                          <p:cTn id="14" fill="hold">
                            <p:stCondLst>
                              <p:cond delay="800"/>
                            </p:stCondLst>
                            <p:childTnLst>
                              <p:par>
                                <p:cTn id="15" presetID="16" presetClass="entr" presetSubtype="2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par>
                          <p:cTn id="18" fill="hold">
                            <p:stCondLst>
                              <p:cond delay="13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1800"/>
                            </p:stCondLst>
                            <p:childTnLst>
                              <p:par>
                                <p:cTn id="23" presetID="53" presetClass="entr" presetSubtype="16"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par>
                                <p:cTn id="28" presetID="2" presetClass="entr" presetSubtype="8" fill="hold" grpId="0" nodeType="withEffect">
                                  <p:stCondLst>
                                    <p:cond delay="50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0-#ppt_w/2"/>
                                          </p:val>
                                        </p:tav>
                                        <p:tav tm="100000">
                                          <p:val>
                                            <p:strVal val="#ppt_x"/>
                                          </p:val>
                                        </p:tav>
                                      </p:tavLst>
                                    </p:anim>
                                    <p:anim calcmode="lin" valueType="num">
                                      <p:cBhvr additive="base">
                                        <p:cTn id="31" dur="500" fill="hold"/>
                                        <p:tgtEl>
                                          <p:spTgt spid="16"/>
                                        </p:tgtEl>
                                        <p:attrNameLst>
                                          <p:attrName>ppt_y</p:attrName>
                                        </p:attrNameLst>
                                      </p:cBhvr>
                                      <p:tavLst>
                                        <p:tav tm="0">
                                          <p:val>
                                            <p:strVal val="#ppt_y"/>
                                          </p:val>
                                        </p:tav>
                                        <p:tav tm="100000">
                                          <p:val>
                                            <p:strVal val="#ppt_y"/>
                                          </p:val>
                                        </p:tav>
                                      </p:tavLst>
                                    </p:anim>
                                  </p:childTnLst>
                                </p:cTn>
                              </p:par>
                            </p:childTnLst>
                          </p:cTn>
                        </p:par>
                        <p:par>
                          <p:cTn id="32" fill="hold">
                            <p:stCondLst>
                              <p:cond delay="2800"/>
                            </p:stCondLst>
                            <p:childTnLst>
                              <p:par>
                                <p:cTn id="33" presetID="42"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par>
                          <p:cTn id="38" fill="hold">
                            <p:stCondLst>
                              <p:cond delay="3800"/>
                            </p:stCondLst>
                            <p:childTnLst>
                              <p:par>
                                <p:cTn id="39" presetID="53" presetClass="entr" presetSubtype="16"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1000" fill="hold"/>
                                        <p:tgtEl>
                                          <p:spTgt spid="18"/>
                                        </p:tgtEl>
                                        <p:attrNameLst>
                                          <p:attrName>ppt_w</p:attrName>
                                        </p:attrNameLst>
                                      </p:cBhvr>
                                      <p:tavLst>
                                        <p:tav tm="0">
                                          <p:val>
                                            <p:fltVal val="0"/>
                                          </p:val>
                                        </p:tav>
                                        <p:tav tm="100000">
                                          <p:val>
                                            <p:strVal val="#ppt_w"/>
                                          </p:val>
                                        </p:tav>
                                      </p:tavLst>
                                    </p:anim>
                                    <p:anim calcmode="lin" valueType="num">
                                      <p:cBhvr>
                                        <p:cTn id="42" dur="1000" fill="hold"/>
                                        <p:tgtEl>
                                          <p:spTgt spid="18"/>
                                        </p:tgtEl>
                                        <p:attrNameLst>
                                          <p:attrName>ppt_h</p:attrName>
                                        </p:attrNameLst>
                                      </p:cBhvr>
                                      <p:tavLst>
                                        <p:tav tm="0">
                                          <p:val>
                                            <p:fltVal val="0"/>
                                          </p:val>
                                        </p:tav>
                                        <p:tav tm="100000">
                                          <p:val>
                                            <p:strVal val="#ppt_h"/>
                                          </p:val>
                                        </p:tav>
                                      </p:tavLst>
                                    </p:anim>
                                    <p:animEffect transition="in" filter="fade">
                                      <p:cBhvr>
                                        <p:cTn id="43" dur="1000"/>
                                        <p:tgtEl>
                                          <p:spTgt spid="18"/>
                                        </p:tgtEl>
                                      </p:cBhvr>
                                    </p:animEffect>
                                  </p:childTnLst>
                                </p:cTn>
                              </p:par>
                              <p:par>
                                <p:cTn id="44" presetID="2" presetClass="entr" presetSubtype="8" fill="hold" grpId="0" nodeType="withEffect">
                                  <p:stCondLst>
                                    <p:cond delay="50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0-#ppt_w/2"/>
                                          </p:val>
                                        </p:tav>
                                        <p:tav tm="100000">
                                          <p:val>
                                            <p:strVal val="#ppt_x"/>
                                          </p:val>
                                        </p:tav>
                                      </p:tavLst>
                                    </p:anim>
                                    <p:anim calcmode="lin" valueType="num">
                                      <p:cBhvr additive="base">
                                        <p:cTn id="47" dur="500" fill="hold"/>
                                        <p:tgtEl>
                                          <p:spTgt spid="19"/>
                                        </p:tgtEl>
                                        <p:attrNameLst>
                                          <p:attrName>ppt_y</p:attrName>
                                        </p:attrNameLst>
                                      </p:cBhvr>
                                      <p:tavLst>
                                        <p:tav tm="0">
                                          <p:val>
                                            <p:strVal val="#ppt_y"/>
                                          </p:val>
                                        </p:tav>
                                        <p:tav tm="100000">
                                          <p:val>
                                            <p:strVal val="#ppt_y"/>
                                          </p:val>
                                        </p:tav>
                                      </p:tavLst>
                                    </p:anim>
                                  </p:childTnLst>
                                </p:cTn>
                              </p:par>
                            </p:childTnLst>
                          </p:cTn>
                        </p:par>
                        <p:par>
                          <p:cTn id="48" fill="hold">
                            <p:stCondLst>
                              <p:cond delay="4800"/>
                            </p:stCondLst>
                            <p:childTnLst>
                              <p:par>
                                <p:cTn id="49" presetID="42"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par>
                          <p:cTn id="54" fill="hold">
                            <p:stCondLst>
                              <p:cond delay="5800"/>
                            </p:stCondLst>
                            <p:childTnLst>
                              <p:par>
                                <p:cTn id="55" presetID="53" presetClass="entr" presetSubtype="16"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1000" fill="hold"/>
                                        <p:tgtEl>
                                          <p:spTgt spid="21"/>
                                        </p:tgtEl>
                                        <p:attrNameLst>
                                          <p:attrName>ppt_w</p:attrName>
                                        </p:attrNameLst>
                                      </p:cBhvr>
                                      <p:tavLst>
                                        <p:tav tm="0">
                                          <p:val>
                                            <p:fltVal val="0"/>
                                          </p:val>
                                        </p:tav>
                                        <p:tav tm="100000">
                                          <p:val>
                                            <p:strVal val="#ppt_w"/>
                                          </p:val>
                                        </p:tav>
                                      </p:tavLst>
                                    </p:anim>
                                    <p:anim calcmode="lin" valueType="num">
                                      <p:cBhvr>
                                        <p:cTn id="58" dur="1000" fill="hold"/>
                                        <p:tgtEl>
                                          <p:spTgt spid="21"/>
                                        </p:tgtEl>
                                        <p:attrNameLst>
                                          <p:attrName>ppt_h</p:attrName>
                                        </p:attrNameLst>
                                      </p:cBhvr>
                                      <p:tavLst>
                                        <p:tav tm="0">
                                          <p:val>
                                            <p:fltVal val="0"/>
                                          </p:val>
                                        </p:tav>
                                        <p:tav tm="100000">
                                          <p:val>
                                            <p:strVal val="#ppt_h"/>
                                          </p:val>
                                        </p:tav>
                                      </p:tavLst>
                                    </p:anim>
                                    <p:animEffect transition="in" filter="fade">
                                      <p:cBhvr>
                                        <p:cTn id="5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4" grpId="0"/>
      <p:bldP spid="15" grpId="0"/>
      <p:bldP spid="16" grpId="0" animBg="1"/>
      <p:bldP spid="17" grpId="0"/>
      <p:bldP spid="18" grpId="0"/>
      <p:bldP spid="19" grpId="0" animBg="1"/>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7376984" y="1055366"/>
            <a:ext cx="4133335" cy="763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等腰三角形 5"/>
          <p:cNvSpPr/>
          <p:nvPr/>
        </p:nvSpPr>
        <p:spPr>
          <a:xfrm rot="5400000">
            <a:off x="5755228" y="375971"/>
            <a:ext cx="763062" cy="2127428"/>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8269496" y="1264926"/>
            <a:ext cx="2127427" cy="343940"/>
          </a:xfrm>
          <a:prstGeom prst="rect">
            <a:avLst/>
          </a:prstGeom>
          <a:noFill/>
        </p:spPr>
        <p:txBody>
          <a:bodyPr wrap="square" lIns="0" tIns="0" rIns="0" bIns="0" rtlCol="0">
            <a:spAutoFit/>
          </a:bodyPr>
          <a:lstStyle/>
          <a:p>
            <a:pPr>
              <a:lnSpc>
                <a:spcPct val="120000"/>
              </a:lnSpc>
            </a:pPr>
            <a:r>
              <a:rPr lang="zh-CN" altLang="zh-CN" sz="2000" dirty="0"/>
              <a:t>推行考成法</a:t>
            </a:r>
            <a:endParaRPr lang="zh-CN" altLang="en-US" sz="20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0" name="TextBox 29"/>
          <p:cNvSpPr txBox="1"/>
          <p:nvPr/>
        </p:nvSpPr>
        <p:spPr>
          <a:xfrm>
            <a:off x="5409243" y="1278045"/>
            <a:ext cx="1166808" cy="33855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zh-CN" dirty="0"/>
              <a:t>政治</a:t>
            </a:r>
            <a:endParaRPr lang="zh-CN" altLang="en-US" sz="1707" spc="400"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改革内容</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026" name="Picture 2">
            <a:extLst>
              <a:ext uri="{FF2B5EF4-FFF2-40B4-BE49-F238E27FC236}">
                <a16:creationId xmlns:a16="http://schemas.microsoft.com/office/drawing/2014/main" id="{4B4F21AD-38DD-1190-10C1-F2ED2C38E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450" y="1055366"/>
            <a:ext cx="3558337" cy="51688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1F87573F-AD7C-73C0-D715-15D58DD68723}"/>
              </a:ext>
            </a:extLst>
          </p:cNvPr>
          <p:cNvSpPr/>
          <p:nvPr/>
        </p:nvSpPr>
        <p:spPr>
          <a:xfrm>
            <a:off x="5073045" y="2298356"/>
            <a:ext cx="6492879" cy="33557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 name="TextBox 33">
            <a:extLst>
              <a:ext uri="{FF2B5EF4-FFF2-40B4-BE49-F238E27FC236}">
                <a16:creationId xmlns:a16="http://schemas.microsoft.com/office/drawing/2014/main" id="{3727B66C-833E-805A-3D5D-43B71CB7DDE1}"/>
              </a:ext>
            </a:extLst>
          </p:cNvPr>
          <p:cNvSpPr txBox="1"/>
          <p:nvPr/>
        </p:nvSpPr>
        <p:spPr>
          <a:xfrm>
            <a:off x="5328924" y="2491226"/>
            <a:ext cx="5835405" cy="2969980"/>
          </a:xfrm>
          <a:prstGeom prst="rect">
            <a:avLst/>
          </a:prstGeom>
          <a:noFill/>
        </p:spPr>
        <p:txBody>
          <a:bodyPr wrap="square" lIns="0" tIns="0" rIns="0" bIns="0" rtlCol="0">
            <a:spAutoFit/>
          </a:bodyPr>
          <a:lstStyle/>
          <a:p>
            <a:pPr>
              <a:lnSpc>
                <a:spcPct val="120000"/>
              </a:lnSpc>
            </a:pPr>
            <a:r>
              <a:rPr lang="en-US" altLang="zh-CN" dirty="0"/>
              <a:t>	</a:t>
            </a:r>
            <a:r>
              <a:rPr lang="zh-CN" altLang="zh-CN" dirty="0"/>
              <a:t>嘉靖、隆庆两朝纲纪不肃，官员放弃原则底线，行事模棱两可、委曲迁就，甚或邀取虚名、卖法市恩，一派文恬武嬉的景象。朝廷的诏令经常被束之高阁，得不到有效执行，有的事情交办十多年了还没有办完。张居正以雷霆之力整肃官场，稽查政令执行情况，设定完成期限，严肃查处政令延误现象，并将奉行朝廷政令情况作为官吏考核的依据。考成法执行后，官场涣散之风得到纠正，政令朝下夕行，畅通无阻，在提升行政效率的同时，也节约了行政成本。</a:t>
            </a:r>
            <a:endParaRPr lang="zh-CN" altLang="en-US" dirty="0">
              <a:sym typeface="Source Han Serif SC" panose="02020400000000000000" pitchFamily="18" charset="-122"/>
            </a:endParaRPr>
          </a:p>
        </p:txBody>
      </p:sp>
    </p:spTree>
    <p:extLst>
      <p:ext uri="{BB962C8B-B14F-4D97-AF65-F5344CB8AC3E}">
        <p14:creationId xmlns:p14="http://schemas.microsoft.com/office/powerpoint/2010/main" val="2361550656"/>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2" grpId="0" animBg="1"/>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0314-33马克思主义PPT模板"/>
</p:tagLst>
</file>

<file path=ppt/theme/theme1.xml><?xml version="1.0" encoding="utf-8"?>
<a:theme xmlns:a="http://schemas.openxmlformats.org/drawingml/2006/main" name="AAAAAAAAAAAA）">
  <a:themeElements>
    <a:clrScheme name="自定义 2869">
      <a:dk1>
        <a:srgbClr val="FFFFFF"/>
      </a:dk1>
      <a:lt1>
        <a:sysClr val="window" lastClr="FFFFFF"/>
      </a:lt1>
      <a:dk2>
        <a:srgbClr val="FFFFFF"/>
      </a:dk2>
      <a:lt2>
        <a:srgbClr val="EEECE1"/>
      </a:lt2>
      <a:accent1>
        <a:srgbClr val="DD2B28"/>
      </a:accent1>
      <a:accent2>
        <a:srgbClr val="DD2B28"/>
      </a:accent2>
      <a:accent3>
        <a:srgbClr val="DD2B28"/>
      </a:accent3>
      <a:accent4>
        <a:srgbClr val="DD2B28"/>
      </a:accent4>
      <a:accent5>
        <a:srgbClr val="DD2B28"/>
      </a:accent5>
      <a:accent6>
        <a:srgbClr val="DD2B28"/>
      </a:accent6>
      <a:hlink>
        <a:srgbClr val="DD2B28"/>
      </a:hlink>
      <a:folHlink>
        <a:srgbClr val="DD2B28"/>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389</TotalTime>
  <Words>2498</Words>
  <Application>Microsoft Office PowerPoint</Application>
  <PresentationFormat>宽屏</PresentationFormat>
  <Paragraphs>189</Paragraphs>
  <Slides>26</Slides>
  <Notes>26</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Source Han Serif SC</vt:lpstr>
      <vt:lpstr>等线</vt:lpstr>
      <vt:lpstr>微软雅黑</vt:lpstr>
      <vt:lpstr>Arial</vt:lpstr>
      <vt:lpstr>Calibri</vt:lpstr>
      <vt:lpstr>AAAAAAAAAAAA）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4-0314-33马克思主义PPT模板</dc:title>
  <dc:creator>WIN7</dc:creator>
  <cp:lastModifiedBy>王 振宽</cp:lastModifiedBy>
  <cp:revision>93</cp:revision>
  <dcterms:created xsi:type="dcterms:W3CDTF">2017-08-18T03:02:00Z</dcterms:created>
  <dcterms:modified xsi:type="dcterms:W3CDTF">2023-03-02T09:13:10Z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